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3" roundtripDataSignature="AMtx7miLiDIk56G+tuFX9gzDwLQ+r24K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EF7D65-BB88-4A87-8C09-0F81614F414F}">
  <a:tblStyle styleId="{24EF7D65-BB88-4A87-8C09-0F81614F414F}"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Working on data science project, with increasingly unstructured data – you may have seen many studies which looks at patents and publication analysis – using citations;</a:t>
            </a:r>
            <a:endParaRPr/>
          </a:p>
          <a:p>
            <a:pPr indent="0" lvl="0" marL="0" rtl="0" algn="l">
              <a:spcBef>
                <a:spcPts val="0"/>
              </a:spcBef>
              <a:spcAft>
                <a:spcPts val="0"/>
              </a:spcAft>
              <a:buNone/>
            </a:pPr>
            <a:r>
              <a:rPr lang="en-GB"/>
              <a:t>Research evaluation, and the study of innovation is increasingly going beyond that as we need real time indicators of how Science and technology evolves, for decision makers within firms or in public office can act promptly. </a:t>
            </a:r>
            <a:endParaRPr/>
          </a:p>
          <a:p>
            <a:pPr indent="0" lvl="0" marL="0" rtl="0" algn="l">
              <a:spcBef>
                <a:spcPts val="0"/>
              </a:spcBef>
              <a:spcAft>
                <a:spcPts val="0"/>
              </a:spcAft>
              <a:buNone/>
            </a:pPr>
            <a:r>
              <a:rPr lang="en-GB"/>
              <a:t>The the ability work with a wide array of data (new data sources) to generate insights for science and innovation is increasingly important.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Give you an introduction of skills and techniques that we have developed in a number of projects – over the last years which enabled to develop and use a wide range of skills. </a:t>
            </a:r>
            <a:endParaRPr/>
          </a:p>
        </p:txBody>
      </p:sp>
      <p:sp>
        <p:nvSpPr>
          <p:cNvPr id="163" name="Google Shape;1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a68c5dc4f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5a68c5dc4f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5a68c5dc4f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a68c5dc4f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15a68c5dc4f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5a68c5dc4f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a68c5dc4f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15a68c5dc4f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5a68c5dc4f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a68c5dc4f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5a68c5dc4f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5a68c5dc4f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a68c5dc4f_0_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a68c5dc4f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5a68c5dc4f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d9d12757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d9d1275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7d9d1275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a68c5dc4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5a68c5dc4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5a68c5dc4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Because all part of this process is important we will give you the tool for doing each steps (but to become proficient  you will need much more practice). </a:t>
            </a:r>
            <a:endParaRPr/>
          </a:p>
        </p:txBody>
      </p:sp>
      <p:sp>
        <p:nvSpPr>
          <p:cNvPr id="335" name="Google Shape;33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GB"/>
              <a:t>Discuss how informatics students are taught about how to use machine learning</a:t>
            </a:r>
            <a:endParaRPr/>
          </a:p>
          <a:p>
            <a:pPr indent="-171450" lvl="0" marL="171450" rtl="0" algn="l">
              <a:spcBef>
                <a:spcPts val="0"/>
              </a:spcBef>
              <a:spcAft>
                <a:spcPts val="0"/>
              </a:spcAft>
              <a:buClr>
                <a:schemeClr val="dk1"/>
              </a:buClr>
              <a:buSzPts val="1200"/>
              <a:buFont typeface="Calibri"/>
              <a:buChar char="-"/>
            </a:pPr>
            <a:r>
              <a:rPr lang="en-GB"/>
              <a:t>There may be a mis-conceptions that most useful data exists in nice structured format -&gt; this is only the case for a narrow set of data</a:t>
            </a:r>
            <a:endParaRPr/>
          </a:p>
          <a:p>
            <a:pPr indent="-171450" lvl="0" marL="171450" rtl="0" algn="l">
              <a:spcBef>
                <a:spcPts val="0"/>
              </a:spcBef>
              <a:spcAft>
                <a:spcPts val="0"/>
              </a:spcAft>
              <a:buClr>
                <a:schemeClr val="dk1"/>
              </a:buClr>
              <a:buSzPts val="1200"/>
              <a:buFont typeface="Calibri"/>
              <a:buChar char="-"/>
            </a:pPr>
            <a:r>
              <a:rPr lang="en-GB"/>
              <a:t>Data cleaning and early exploratory analysis is key to understand whether you need to collect further data or do further data processing or understand how your data may be biased. </a:t>
            </a:r>
            <a:endParaRPr/>
          </a:p>
        </p:txBody>
      </p:sp>
      <p:sp>
        <p:nvSpPr>
          <p:cNvPr id="343" name="Google Shape;34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Also discuss how important it is to understand data that you are using. How it is collected, and there are some things that cannot be collected in a quantitative manner. </a:t>
            </a:r>
            <a:endParaRPr/>
          </a:p>
          <a:p>
            <a:pPr indent="0" lvl="0" marL="0" rtl="0" algn="l">
              <a:spcBef>
                <a:spcPts val="0"/>
              </a:spcBef>
              <a:spcAft>
                <a:spcPts val="0"/>
              </a:spcAft>
              <a:buNone/>
            </a:pPr>
            <a:r>
              <a:rPr lang="en-GB"/>
              <a:t>Thinking about the rgith data to get, how to collect it is important, but also that you have to manage your expectations as to how much data cleaning you do vs processing. </a:t>
            </a:r>
            <a:endParaRPr/>
          </a:p>
          <a:p>
            <a:pPr indent="0" lvl="0" marL="0" rtl="0" algn="l">
              <a:spcBef>
                <a:spcPts val="0"/>
              </a:spcBef>
              <a:spcAft>
                <a:spcPts val="0"/>
              </a:spcAft>
              <a:buNone/>
            </a:pPr>
            <a:r>
              <a:rPr lang="en-GB"/>
              <a:t>So we are going to work on how to process quantitative data, but this does not mean that it is always the best data to use. </a:t>
            </a:r>
            <a:endParaRPr/>
          </a:p>
          <a:p>
            <a:pPr indent="0" lvl="0" marL="0" rtl="0" algn="l">
              <a:spcBef>
                <a:spcPts val="0"/>
              </a:spcBef>
              <a:spcAft>
                <a:spcPts val="0"/>
              </a:spcAft>
              <a:buNone/>
            </a:pPr>
            <a:r>
              <a:t/>
            </a:r>
            <a:endParaRPr/>
          </a:p>
        </p:txBody>
      </p:sp>
      <p:sp>
        <p:nvSpPr>
          <p:cNvPr id="353" name="Google Shape;35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Also discuss how important it is to understand data that you are using. How it is collected, and there are some things that cannot be collected in a quantitative manner. </a:t>
            </a:r>
            <a:endParaRPr/>
          </a:p>
          <a:p>
            <a:pPr indent="0" lvl="0" marL="0" rtl="0" algn="l">
              <a:spcBef>
                <a:spcPts val="0"/>
              </a:spcBef>
              <a:spcAft>
                <a:spcPts val="0"/>
              </a:spcAft>
              <a:buNone/>
            </a:pPr>
            <a:r>
              <a:rPr lang="en-GB"/>
              <a:t>So we are going to work on how to process quantitative data, but this does not mean that it is always the best data to use. </a:t>
            </a:r>
            <a:endParaRPr/>
          </a:p>
          <a:p>
            <a:pPr indent="0" lvl="0" marL="0" rtl="0" algn="l">
              <a:spcBef>
                <a:spcPts val="0"/>
              </a:spcBef>
              <a:spcAft>
                <a:spcPts val="0"/>
              </a:spcAft>
              <a:buNone/>
            </a:pPr>
            <a:r>
              <a:rPr lang="en-GB"/>
              <a:t>Not all problem or phenomena can be well studied with data science – while in this course we are going to look at how to best manage unstructured data, you should not always assume that the best way to study a phenomena is through these sets of tools. </a:t>
            </a:r>
            <a:endParaRPr/>
          </a:p>
          <a:p>
            <a:pPr indent="0" lvl="0" marL="0" rtl="0" algn="l">
              <a:spcBef>
                <a:spcPts val="0"/>
              </a:spcBef>
              <a:spcAft>
                <a:spcPts val="0"/>
              </a:spcAft>
              <a:buNone/>
            </a:pPr>
            <a:r>
              <a:t/>
            </a:r>
            <a:endParaRPr/>
          </a:p>
        </p:txBody>
      </p:sp>
      <p:sp>
        <p:nvSpPr>
          <p:cNvPr id="362" name="Google Shape;36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Teams have different skills</a:t>
            </a:r>
            <a:endParaRPr/>
          </a:p>
          <a:p>
            <a:pPr indent="0" lvl="0" marL="0" rtl="0" algn="l">
              <a:spcBef>
                <a:spcPts val="0"/>
              </a:spcBef>
              <a:spcAft>
                <a:spcPts val="0"/>
              </a:spcAft>
              <a:buNone/>
            </a:pPr>
            <a:r>
              <a:rPr lang="en-GB"/>
              <a:t>Even if you don’t want to become a data scientists, understanding and practicing these skills may mean that you would be more effective as part of a team to generate policy evidence. </a:t>
            </a:r>
            <a:endParaRPr/>
          </a:p>
          <a:p>
            <a:pPr indent="0" lvl="0" marL="0" rtl="0" algn="l">
              <a:spcBef>
                <a:spcPts val="0"/>
              </a:spcBef>
              <a:spcAft>
                <a:spcPts val="0"/>
              </a:spcAft>
              <a:buNone/>
            </a:pPr>
            <a:r>
              <a:rPr lang="en-GB"/>
              <a:t>Also, it may be that you may think- if working with other people within a team other with more technical knowledge may have more knowledge then you. May not be able to reflect on the quality of the data, is the data collected a good representation of what you actually want to observe? I get some results, what does it actually mean? What does it not look like what I expected?</a:t>
            </a:r>
            <a:endParaRPr/>
          </a:p>
          <a:p>
            <a:pPr indent="0" lvl="0" marL="0" rtl="0" algn="l">
              <a:spcBef>
                <a:spcPts val="0"/>
              </a:spcBef>
              <a:spcAft>
                <a:spcPts val="0"/>
              </a:spcAft>
              <a:buNone/>
            </a:pPr>
            <a:r>
              <a:rPr lang="en-GB"/>
              <a:t>You have very valuable knowledge about the data, the way to understand results, and actually what policy makers, or stakeholders – what do they actually want to see or to know – how you should communicate to them?</a:t>
            </a:r>
            <a:endParaRPr/>
          </a:p>
          <a:p>
            <a:pPr indent="0" lvl="0" marL="0" rtl="0" algn="l">
              <a:spcBef>
                <a:spcPts val="0"/>
              </a:spcBef>
              <a:spcAft>
                <a:spcPts val="0"/>
              </a:spcAft>
              <a:buNone/>
            </a:pPr>
            <a:r>
              <a:t/>
            </a:r>
            <a:endParaRPr/>
          </a:p>
        </p:txBody>
      </p:sp>
      <p:sp>
        <p:nvSpPr>
          <p:cNvPr id="372" name="Google Shape;3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d9d127576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d9d12757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7d9d12757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a68c5dc4f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5a68c5dc4f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15a68c5dc4f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a68c5dc4f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15a68c5dc4f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How many of you have done any programming?</a:t>
            </a:r>
            <a:endParaRPr/>
          </a:p>
        </p:txBody>
      </p:sp>
      <p:sp>
        <p:nvSpPr>
          <p:cNvPr id="402" name="Google Shape;402;g15a68c5dc4f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a68c5dc4f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15a68c5dc4f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How many of you have done any programming?</a:t>
            </a:r>
            <a:endParaRPr/>
          </a:p>
        </p:txBody>
      </p:sp>
      <p:sp>
        <p:nvSpPr>
          <p:cNvPr id="410" name="Google Shape;410;g15a68c5dc4f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a68c5dc4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5a68c5dc4f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5a68c5dc4f_0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15a68c5dc4f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5a68c5dc4f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a68c5dc4f_0_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15a68c5dc4f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a68c5dc4f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5a68c5dc4f_0_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15a68c5dc4f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You won’t need to remember everything by heart. You should learn by practicing. The more you practice, the more you will remember the important functions. </a:t>
            </a:r>
            <a:endParaRPr/>
          </a:p>
          <a:p>
            <a:pPr indent="0" lvl="0" marL="0" rtl="0" algn="l">
              <a:spcBef>
                <a:spcPts val="0"/>
              </a:spcBef>
              <a:spcAft>
                <a:spcPts val="0"/>
              </a:spcAft>
              <a:buNone/>
            </a:pPr>
            <a:r>
              <a:rPr lang="en-GB"/>
              <a:t>You can’t remember everything, and CS are a good way to remember how different packages may be used. </a:t>
            </a:r>
            <a:endParaRPr/>
          </a:p>
        </p:txBody>
      </p:sp>
      <p:sp>
        <p:nvSpPr>
          <p:cNvPr id="463" name="Google Shape;463;g15a68c5dc4f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a68c5dc4f_0_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15a68c5dc4f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There are lots of resources on the internet, forums, such as stackoverflow, Rblogs etc. Don’t hesitate to google if you have a problem. </a:t>
            </a:r>
            <a:endParaRPr/>
          </a:p>
        </p:txBody>
      </p:sp>
      <p:sp>
        <p:nvSpPr>
          <p:cNvPr id="477" name="Google Shape;477;g15a68c5dc4f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5a68c5dc4f_0_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15a68c5dc4f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There are transferable skills. When you understand how to work with one language you can easily learn how to use another one if necessary. The data pipeline, the programming logic and an planning pipeline of your project is very similar. </a:t>
            </a:r>
            <a:endParaRPr/>
          </a:p>
        </p:txBody>
      </p:sp>
      <p:sp>
        <p:nvSpPr>
          <p:cNvPr id="487" name="Google Shape;487;g15a68c5dc4f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dd03b5de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dd03b5de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28dd03b5de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a68c5dc4f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a68c5dc4f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5a68c5dc4f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a68c5dc4f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a68c5dc4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5a68c5dc4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This is where you give a command to the computer</a:t>
            </a:r>
            <a:endParaRPr/>
          </a:p>
          <a:p>
            <a:pPr indent="0" lvl="0" marL="0" rtl="0" algn="l">
              <a:spcBef>
                <a:spcPts val="0"/>
              </a:spcBef>
              <a:spcAft>
                <a:spcPts val="0"/>
              </a:spcAft>
              <a:buNone/>
            </a:pPr>
            <a:r>
              <a:rPr lang="en-GB"/>
              <a:t>Here the console will translate to the computer what you have said assuming you talk in the language R</a:t>
            </a:r>
            <a:endParaRPr/>
          </a:p>
          <a:p>
            <a:pPr indent="0" lvl="0" marL="0" rtl="0" algn="l">
              <a:spcBef>
                <a:spcPts val="0"/>
              </a:spcBef>
              <a:spcAft>
                <a:spcPts val="0"/>
              </a:spcAft>
              <a:buNone/>
            </a:pPr>
            <a:r>
              <a:rPr lang="en-GB"/>
              <a:t>The computer will do what you asked it to do </a:t>
            </a:r>
            <a:endParaRPr/>
          </a:p>
          <a:p>
            <a:pPr indent="0" lvl="0" marL="0" rtl="0" algn="l">
              <a:spcBef>
                <a:spcPts val="0"/>
              </a:spcBef>
              <a:spcAft>
                <a:spcPts val="0"/>
              </a:spcAft>
              <a:buNone/>
            </a:pPr>
            <a:r>
              <a:rPr lang="en-GB"/>
              <a:t>Unless it does not understand what your saying or how to do what you are saying -&gt; ERROR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4" name="Google Shape;62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a68c5dc4f_0_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5a68c5dc4f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5a68c5dc4f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f522baf2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f522baf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13f522baf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749" name="Google Shape;74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a68c5dc4f_0_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a68c5dc4f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15a68c5dc4f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a68c5dc4f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15a68c5dc4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5a68c5dc4f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uotone 1">
  <p:cSld name="Title Slide Duotone 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9"/>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9"/>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19" name="Google Shape;19;p59"/>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 name="Google Shape;20;p59"/>
          <p:cNvPicPr preferRelativeResize="0"/>
          <p:nvPr/>
        </p:nvPicPr>
        <p:blipFill rotWithShape="1">
          <a:blip r:embed="rId3">
            <a:alphaModFix/>
          </a:blip>
          <a:srcRect b="0" l="0" r="0" t="0"/>
          <a:stretch/>
        </p:blipFill>
        <p:spPr>
          <a:xfrm>
            <a:off x="2213202" y="5766838"/>
            <a:ext cx="4717596" cy="9277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Statement">
  <p:cSld name="Picture and Statement">
    <p:spTree>
      <p:nvGrpSpPr>
        <p:cNvPr id="77" name="Shape 77"/>
        <p:cNvGrpSpPr/>
        <p:nvPr/>
      </p:nvGrpSpPr>
      <p:grpSpPr>
        <a:xfrm>
          <a:off x="0" y="0"/>
          <a:ext cx="0" cy="0"/>
          <a:chOff x="0" y="0"/>
          <a:chExt cx="0" cy="0"/>
        </a:xfrm>
      </p:grpSpPr>
      <p:sp>
        <p:nvSpPr>
          <p:cNvPr id="78" name="Google Shape;78;p68"/>
          <p:cNvSpPr/>
          <p:nvPr/>
        </p:nvSpPr>
        <p:spPr>
          <a:xfrm>
            <a:off x="4680000" y="1334950"/>
            <a:ext cx="4302000" cy="534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9" name="Google Shape;79;p68"/>
          <p:cNvSpPr/>
          <p:nvPr>
            <p:ph idx="2" type="pic"/>
          </p:nvPr>
        </p:nvSpPr>
        <p:spPr>
          <a:xfrm>
            <a:off x="180000" y="1334950"/>
            <a:ext cx="4302000" cy="5346000"/>
          </a:xfrm>
          <a:prstGeom prst="rect">
            <a:avLst/>
          </a:prstGeom>
          <a:noFill/>
          <a:ln>
            <a:noFill/>
          </a:ln>
        </p:spPr>
      </p:sp>
      <p:pic>
        <p:nvPicPr>
          <p:cNvPr id="80" name="Google Shape;80;p68"/>
          <p:cNvPicPr preferRelativeResize="0"/>
          <p:nvPr/>
        </p:nvPicPr>
        <p:blipFill rotWithShape="1">
          <a:blip r:embed="rId2">
            <a:alphaModFix/>
          </a:blip>
          <a:srcRect b="0" l="0" r="0" t="0"/>
          <a:stretch/>
        </p:blipFill>
        <p:spPr>
          <a:xfrm>
            <a:off x="6087304" y="5904000"/>
            <a:ext cx="1790700" cy="533400"/>
          </a:xfrm>
          <a:prstGeom prst="rect">
            <a:avLst/>
          </a:prstGeom>
          <a:noFill/>
          <a:ln>
            <a:noFill/>
          </a:ln>
        </p:spPr>
      </p:pic>
      <p:sp>
        <p:nvSpPr>
          <p:cNvPr id="81" name="Google Shape;81;p68"/>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2" name="Google Shape;82;p68"/>
          <p:cNvSpPr txBox="1"/>
          <p:nvPr>
            <p:ph idx="1" type="body"/>
          </p:nvPr>
        </p:nvSpPr>
        <p:spPr>
          <a:xfrm>
            <a:off x="4981575" y="1661024"/>
            <a:ext cx="3714817" cy="3723776"/>
          </a:xfrm>
          <a:prstGeom prst="rect">
            <a:avLst/>
          </a:prstGeom>
          <a:noFill/>
          <a:ln>
            <a:noFill/>
          </a:ln>
        </p:spPr>
        <p:txBody>
          <a:bodyPr anchorCtr="0" anchor="ctr" bIns="0" lIns="0" spcFirstLastPara="1" rIns="0" wrap="square" tIns="0">
            <a:noAutofit/>
          </a:bodyPr>
          <a:lstStyle>
            <a:lvl1pPr indent="-228600" lvl="0" marL="457200" algn="ctr">
              <a:lnSpc>
                <a:spcPct val="120000"/>
              </a:lnSpc>
              <a:spcBef>
                <a:spcPts val="0"/>
              </a:spcBef>
              <a:spcAft>
                <a:spcPts val="0"/>
              </a:spcAft>
              <a:buClr>
                <a:schemeClr val="lt1"/>
              </a:buClr>
              <a:buSzPts val="1600"/>
              <a:buNone/>
              <a:defRPr>
                <a:solidFill>
                  <a:schemeClr val="lt1"/>
                </a:solidFill>
              </a:defRPr>
            </a:lvl1pPr>
            <a:lvl2pPr indent="-228600" lvl="1" marL="914400" algn="ctr">
              <a:lnSpc>
                <a:spcPct val="105000"/>
              </a:lnSpc>
              <a:spcBef>
                <a:spcPts val="0"/>
              </a:spcBef>
              <a:spcAft>
                <a:spcPts val="0"/>
              </a:spcAft>
              <a:buClr>
                <a:schemeClr val="lt1"/>
              </a:buClr>
              <a:buSzPts val="1200"/>
              <a:buNone/>
              <a:defRPr>
                <a:solidFill>
                  <a:schemeClr val="lt1"/>
                </a:solidFill>
              </a:defRPr>
            </a:lvl2pPr>
            <a:lvl3pPr indent="-304800" lvl="2" marL="1371600" algn="ctr">
              <a:lnSpc>
                <a:spcPct val="105000"/>
              </a:lnSpc>
              <a:spcBef>
                <a:spcPts val="0"/>
              </a:spcBef>
              <a:spcAft>
                <a:spcPts val="0"/>
              </a:spcAft>
              <a:buClr>
                <a:schemeClr val="lt1"/>
              </a:buClr>
              <a:buSzPts val="1200"/>
              <a:buChar char="-"/>
              <a:defRPr>
                <a:solidFill>
                  <a:schemeClr val="lt1"/>
                </a:solidFill>
              </a:defRPr>
            </a:lvl3pPr>
            <a:lvl4pPr indent="-228600" lvl="3" marL="1828800" algn="ctr">
              <a:lnSpc>
                <a:spcPct val="95000"/>
              </a:lnSpc>
              <a:spcBef>
                <a:spcPts val="800"/>
              </a:spcBef>
              <a:spcAft>
                <a:spcPts val="0"/>
              </a:spcAft>
              <a:buClr>
                <a:schemeClr val="lt1"/>
              </a:buClr>
              <a:buSzPts val="1600"/>
              <a:buNone/>
              <a:defRPr>
                <a:solidFill>
                  <a:schemeClr val="lt1"/>
                </a:solidFill>
              </a:defRPr>
            </a:lvl4pPr>
            <a:lvl5pPr indent="-228600" lvl="4" marL="2286000" algn="ctr">
              <a:lnSpc>
                <a:spcPct val="105000"/>
              </a:lnSpc>
              <a:spcBef>
                <a:spcPts val="800"/>
              </a:spcBef>
              <a:spcAft>
                <a:spcPts val="0"/>
              </a:spcAft>
              <a:buClr>
                <a:schemeClr val="lt1"/>
              </a:buClr>
              <a:buSzPts val="1200"/>
              <a:buNone/>
              <a:defRPr>
                <a:solidFill>
                  <a:schemeClr val="lt1"/>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83" name="Google Shape;83;p68"/>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68"/>
          <p:cNvSpPr txBox="1"/>
          <p:nvPr>
            <p:ph idx="10" type="dt"/>
          </p:nvPr>
        </p:nvSpPr>
        <p:spPr>
          <a:xfrm>
            <a:off x="360000" y="6356350"/>
            <a:ext cx="20574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8"/>
          <p:cNvSpPr txBox="1"/>
          <p:nvPr>
            <p:ph idx="11" type="ftr"/>
          </p:nvPr>
        </p:nvSpPr>
        <p:spPr>
          <a:xfrm>
            <a:off x="4981574" y="1417474"/>
            <a:ext cx="3714817" cy="1800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8"/>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
  <p:cSld name="Two Photo">
    <p:spTree>
      <p:nvGrpSpPr>
        <p:cNvPr id="88" name="Shape 88"/>
        <p:cNvGrpSpPr/>
        <p:nvPr/>
      </p:nvGrpSpPr>
      <p:grpSpPr>
        <a:xfrm>
          <a:off x="0" y="0"/>
          <a:ext cx="0" cy="0"/>
          <a:chOff x="0" y="0"/>
          <a:chExt cx="0" cy="0"/>
        </a:xfrm>
      </p:grpSpPr>
      <p:sp>
        <p:nvSpPr>
          <p:cNvPr id="89" name="Google Shape;89;p69"/>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0" name="Google Shape;90;p69"/>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69"/>
          <p:cNvSpPr/>
          <p:nvPr>
            <p:ph idx="2" type="pic"/>
          </p:nvPr>
        </p:nvSpPr>
        <p:spPr>
          <a:xfrm>
            <a:off x="4644000" y="1476000"/>
            <a:ext cx="4140000" cy="4140000"/>
          </a:xfrm>
          <a:prstGeom prst="rect">
            <a:avLst/>
          </a:prstGeom>
          <a:noFill/>
          <a:ln>
            <a:noFill/>
          </a:ln>
        </p:spPr>
      </p:sp>
      <p:sp>
        <p:nvSpPr>
          <p:cNvPr id="92" name="Google Shape;92;p69"/>
          <p:cNvSpPr/>
          <p:nvPr>
            <p:ph idx="3" type="pic"/>
          </p:nvPr>
        </p:nvSpPr>
        <p:spPr>
          <a:xfrm>
            <a:off x="360000" y="1476000"/>
            <a:ext cx="4140000" cy="4140000"/>
          </a:xfrm>
          <a:prstGeom prst="rect">
            <a:avLst/>
          </a:prstGeom>
          <a:noFill/>
          <a:ln>
            <a:noFill/>
          </a:ln>
        </p:spPr>
      </p:sp>
      <p:pic>
        <p:nvPicPr>
          <p:cNvPr id="93" name="Google Shape;93;p69"/>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94" name="Google Shape;94;p6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69"/>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title">
  <p:cSld name="Blank - no title">
    <p:spTree>
      <p:nvGrpSpPr>
        <p:cNvPr id="96"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nse Slide Content">
  <p:cSld name="Dense Slide Content">
    <p:spTree>
      <p:nvGrpSpPr>
        <p:cNvPr id="97" name="Shape 97"/>
        <p:cNvGrpSpPr/>
        <p:nvPr/>
      </p:nvGrpSpPr>
      <p:grpSpPr>
        <a:xfrm>
          <a:off x="0" y="0"/>
          <a:ext cx="0" cy="0"/>
          <a:chOff x="0" y="0"/>
          <a:chExt cx="0" cy="0"/>
        </a:xfrm>
      </p:grpSpPr>
      <p:sp>
        <p:nvSpPr>
          <p:cNvPr id="98" name="Google Shape;98;p71"/>
          <p:cNvSpPr txBox="1"/>
          <p:nvPr>
            <p:ph idx="12" type="sldNum"/>
          </p:nvPr>
        </p:nvSpPr>
        <p:spPr>
          <a:xfrm>
            <a:off x="8604000" y="6563524"/>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dk2"/>
                </a:solidFill>
                <a:latin typeface="Arial"/>
                <a:ea typeface="Arial"/>
                <a:cs typeface="Arial"/>
                <a:sym typeface="Arial"/>
              </a:defRPr>
            </a:lvl1pPr>
            <a:lvl2pPr indent="0" lvl="1" marL="0" algn="r">
              <a:spcBef>
                <a:spcPts val="0"/>
              </a:spcBef>
              <a:buNone/>
              <a:defRPr sz="800">
                <a:solidFill>
                  <a:schemeClr val="dk2"/>
                </a:solidFill>
                <a:latin typeface="Arial"/>
                <a:ea typeface="Arial"/>
                <a:cs typeface="Arial"/>
                <a:sym typeface="Arial"/>
              </a:defRPr>
            </a:lvl2pPr>
            <a:lvl3pPr indent="0" lvl="2" marL="0" algn="r">
              <a:spcBef>
                <a:spcPts val="0"/>
              </a:spcBef>
              <a:buNone/>
              <a:defRPr sz="800">
                <a:solidFill>
                  <a:schemeClr val="dk2"/>
                </a:solidFill>
                <a:latin typeface="Arial"/>
                <a:ea typeface="Arial"/>
                <a:cs typeface="Arial"/>
                <a:sym typeface="Arial"/>
              </a:defRPr>
            </a:lvl3pPr>
            <a:lvl4pPr indent="0" lvl="3" marL="0" algn="r">
              <a:spcBef>
                <a:spcPts val="0"/>
              </a:spcBef>
              <a:buNone/>
              <a:defRPr sz="800">
                <a:solidFill>
                  <a:schemeClr val="dk2"/>
                </a:solidFill>
                <a:latin typeface="Arial"/>
                <a:ea typeface="Arial"/>
                <a:cs typeface="Arial"/>
                <a:sym typeface="Arial"/>
              </a:defRPr>
            </a:lvl4pPr>
            <a:lvl5pPr indent="0" lvl="4" marL="0" algn="r">
              <a:spcBef>
                <a:spcPts val="0"/>
              </a:spcBef>
              <a:buNone/>
              <a:defRPr sz="800">
                <a:solidFill>
                  <a:schemeClr val="dk2"/>
                </a:solidFill>
                <a:latin typeface="Arial"/>
                <a:ea typeface="Arial"/>
                <a:cs typeface="Arial"/>
                <a:sym typeface="Arial"/>
              </a:defRPr>
            </a:lvl5pPr>
            <a:lvl6pPr indent="0" lvl="5" marL="0" algn="r">
              <a:spcBef>
                <a:spcPts val="0"/>
              </a:spcBef>
              <a:buNone/>
              <a:defRPr sz="800">
                <a:solidFill>
                  <a:schemeClr val="dk2"/>
                </a:solidFill>
                <a:latin typeface="Arial"/>
                <a:ea typeface="Arial"/>
                <a:cs typeface="Arial"/>
                <a:sym typeface="Arial"/>
              </a:defRPr>
            </a:lvl6pPr>
            <a:lvl7pPr indent="0" lvl="6" marL="0" algn="r">
              <a:spcBef>
                <a:spcPts val="0"/>
              </a:spcBef>
              <a:buNone/>
              <a:defRPr sz="800">
                <a:solidFill>
                  <a:schemeClr val="dk2"/>
                </a:solidFill>
                <a:latin typeface="Arial"/>
                <a:ea typeface="Arial"/>
                <a:cs typeface="Arial"/>
                <a:sym typeface="Arial"/>
              </a:defRPr>
            </a:lvl7pPr>
            <a:lvl8pPr indent="0" lvl="7" marL="0" algn="r">
              <a:spcBef>
                <a:spcPts val="0"/>
              </a:spcBef>
              <a:buNone/>
              <a:defRPr sz="800">
                <a:solidFill>
                  <a:schemeClr val="dk2"/>
                </a:solidFill>
                <a:latin typeface="Arial"/>
                <a:ea typeface="Arial"/>
                <a:cs typeface="Arial"/>
                <a:sym typeface="Arial"/>
              </a:defRPr>
            </a:lvl8pPr>
            <a:lvl9pPr indent="0" lvl="8" marL="0" algn="r">
              <a:spcBef>
                <a:spcPts val="0"/>
              </a:spcBef>
              <a:buNone/>
              <a:defRPr sz="8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71"/>
          <p:cNvSpPr txBox="1"/>
          <p:nvPr>
            <p:ph idx="1" type="body"/>
          </p:nvPr>
        </p:nvSpPr>
        <p:spPr>
          <a:xfrm>
            <a:off x="360363" y="1475999"/>
            <a:ext cx="2700337" cy="4933481"/>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0" name="Google Shape;100;p71"/>
          <p:cNvSpPr txBox="1"/>
          <p:nvPr>
            <p:ph idx="2" type="body"/>
          </p:nvPr>
        </p:nvSpPr>
        <p:spPr>
          <a:xfrm>
            <a:off x="3218662" y="1475999"/>
            <a:ext cx="2700337" cy="4933482"/>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1" name="Google Shape;101;p71"/>
          <p:cNvSpPr txBox="1"/>
          <p:nvPr>
            <p:ph idx="3" type="body"/>
          </p:nvPr>
        </p:nvSpPr>
        <p:spPr>
          <a:xfrm>
            <a:off x="6083356" y="396453"/>
            <a:ext cx="2700337" cy="601302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200"/>
              <a:buNone/>
              <a:defRPr sz="1200"/>
            </a:lvl2pPr>
            <a:lvl3pPr indent="-304800" lvl="2" marL="1371600" algn="l">
              <a:lnSpc>
                <a:spcPct val="105000"/>
              </a:lnSpc>
              <a:spcBef>
                <a:spcPts val="0"/>
              </a:spcBef>
              <a:spcAft>
                <a:spcPts val="0"/>
              </a:spcAft>
              <a:buClr>
                <a:schemeClr val="accent4"/>
              </a:buClr>
              <a:buSzPts val="1200"/>
              <a:buChar char="-"/>
              <a:defRPr sz="1200"/>
            </a:lvl3pPr>
            <a:lvl4pPr indent="-228600" lvl="3" marL="1828800" algn="l">
              <a:lnSpc>
                <a:spcPct val="95000"/>
              </a:lnSpc>
              <a:spcBef>
                <a:spcPts val="800"/>
              </a:spcBef>
              <a:spcAft>
                <a:spcPts val="0"/>
              </a:spcAft>
              <a:buClr>
                <a:schemeClr val="accent4"/>
              </a:buClr>
              <a:buSzPts val="1200"/>
              <a:buNone/>
              <a:defRPr sz="1200"/>
            </a:lvl4pPr>
            <a:lvl5pPr indent="-228600" lvl="4" marL="2286000" algn="l">
              <a:lnSpc>
                <a:spcPct val="105000"/>
              </a:lnSpc>
              <a:spcBef>
                <a:spcPts val="800"/>
              </a:spcBef>
              <a:spcAft>
                <a:spcPts val="0"/>
              </a:spcAft>
              <a:buClr>
                <a:schemeClr val="accent4"/>
              </a:buClr>
              <a:buSzPts val="1200"/>
              <a:buNone/>
              <a:defRPr sz="1200"/>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2" name="Google Shape;102;p71"/>
          <p:cNvSpPr txBox="1"/>
          <p:nvPr>
            <p:ph type="ctrTitle"/>
          </p:nvPr>
        </p:nvSpPr>
        <p:spPr>
          <a:xfrm>
            <a:off x="360000" y="47624"/>
            <a:ext cx="5558999" cy="108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4"/>
              </a:buClr>
              <a:buSzPts val="3800"/>
              <a:buFont typeface="Georgia"/>
              <a:buNone/>
              <a:defRPr sz="38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71"/>
          <p:cNvSpPr txBox="1"/>
          <p:nvPr>
            <p:ph idx="11" type="ftr"/>
          </p:nvPr>
        </p:nvSpPr>
        <p:spPr>
          <a:xfrm>
            <a:off x="2006804" y="6562855"/>
            <a:ext cx="3086100" cy="180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1"/>
          <p:cNvSpPr txBox="1"/>
          <p:nvPr/>
        </p:nvSpPr>
        <p:spPr>
          <a:xfrm>
            <a:off x="167211" y="6563523"/>
            <a:ext cx="3414613" cy="180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chemeClr val="accent4"/>
                </a:solidFill>
                <a:latin typeface="Arial"/>
                <a:ea typeface="Arial"/>
                <a:cs typeface="Arial"/>
                <a:sym typeface="Arial"/>
              </a:rPr>
              <a:t>University of Sussex Business School –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Photos">
  <p:cSld name="Text and Three Photos">
    <p:spTree>
      <p:nvGrpSpPr>
        <p:cNvPr id="105" name="Shape 105"/>
        <p:cNvGrpSpPr/>
        <p:nvPr/>
      </p:nvGrpSpPr>
      <p:grpSpPr>
        <a:xfrm>
          <a:off x="0" y="0"/>
          <a:ext cx="0" cy="0"/>
          <a:chOff x="0" y="0"/>
          <a:chExt cx="0" cy="0"/>
        </a:xfrm>
      </p:grpSpPr>
      <p:sp>
        <p:nvSpPr>
          <p:cNvPr id="106" name="Google Shape;106;p72"/>
          <p:cNvSpPr/>
          <p:nvPr/>
        </p:nvSpPr>
        <p:spPr>
          <a:xfrm>
            <a:off x="167211" y="1334950"/>
            <a:ext cx="4302000" cy="5346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7" name="Google Shape;107;p72"/>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8" name="Google Shape;108;p72"/>
          <p:cNvSpPr txBox="1"/>
          <p:nvPr>
            <p:ph idx="1" type="body"/>
          </p:nvPr>
        </p:nvSpPr>
        <p:spPr>
          <a:xfrm>
            <a:off x="468786" y="1661024"/>
            <a:ext cx="3714817" cy="3723776"/>
          </a:xfrm>
          <a:prstGeom prst="rect">
            <a:avLst/>
          </a:prstGeom>
          <a:noFill/>
          <a:ln>
            <a:noFill/>
          </a:ln>
        </p:spPr>
        <p:txBody>
          <a:bodyPr anchorCtr="0" anchor="ctr" bIns="0" lIns="0" spcFirstLastPara="1" rIns="0" wrap="square" tIns="0">
            <a:noAutofit/>
          </a:bodyPr>
          <a:lstStyle>
            <a:lvl1pPr indent="-228600" lvl="0" marL="457200" algn="ctr">
              <a:lnSpc>
                <a:spcPct val="95000"/>
              </a:lnSpc>
              <a:spcBef>
                <a:spcPts val="0"/>
              </a:spcBef>
              <a:spcAft>
                <a:spcPts val="0"/>
              </a:spcAft>
              <a:buClr>
                <a:schemeClr val="accent4"/>
              </a:buClr>
              <a:buSzPts val="1600"/>
              <a:buNone/>
              <a:defRPr>
                <a:solidFill>
                  <a:schemeClr val="accent4"/>
                </a:solidFill>
              </a:defRPr>
            </a:lvl1pPr>
            <a:lvl2pPr indent="-228600" lvl="1" marL="914400" algn="ctr">
              <a:lnSpc>
                <a:spcPct val="105000"/>
              </a:lnSpc>
              <a:spcBef>
                <a:spcPts val="0"/>
              </a:spcBef>
              <a:spcAft>
                <a:spcPts val="0"/>
              </a:spcAft>
              <a:buClr>
                <a:schemeClr val="accent4"/>
              </a:buClr>
              <a:buSzPts val="1200"/>
              <a:buNone/>
              <a:defRPr>
                <a:solidFill>
                  <a:schemeClr val="accent4"/>
                </a:solidFill>
              </a:defRPr>
            </a:lvl2pPr>
            <a:lvl3pPr indent="-304800" lvl="2" marL="1371600" algn="ctr">
              <a:lnSpc>
                <a:spcPct val="105000"/>
              </a:lnSpc>
              <a:spcBef>
                <a:spcPts val="0"/>
              </a:spcBef>
              <a:spcAft>
                <a:spcPts val="0"/>
              </a:spcAft>
              <a:buClr>
                <a:schemeClr val="accent4"/>
              </a:buClr>
              <a:buSzPts val="1200"/>
              <a:buChar char="-"/>
              <a:defRPr>
                <a:solidFill>
                  <a:schemeClr val="accent4"/>
                </a:solidFill>
              </a:defRPr>
            </a:lvl3pPr>
            <a:lvl4pPr indent="-228600" lvl="3" marL="1828800" algn="ctr">
              <a:lnSpc>
                <a:spcPct val="95000"/>
              </a:lnSpc>
              <a:spcBef>
                <a:spcPts val="800"/>
              </a:spcBef>
              <a:spcAft>
                <a:spcPts val="0"/>
              </a:spcAft>
              <a:buClr>
                <a:schemeClr val="accent4"/>
              </a:buClr>
              <a:buSzPts val="1600"/>
              <a:buNone/>
              <a:defRPr>
                <a:solidFill>
                  <a:schemeClr val="accent4"/>
                </a:solidFill>
              </a:defRPr>
            </a:lvl4pPr>
            <a:lvl5pPr indent="-228600" lvl="4" marL="2286000" algn="ctr">
              <a:lnSpc>
                <a:spcPct val="105000"/>
              </a:lnSpc>
              <a:spcBef>
                <a:spcPts val="800"/>
              </a:spcBef>
              <a:spcAft>
                <a:spcPts val="0"/>
              </a:spcAft>
              <a:buClr>
                <a:schemeClr val="accent4"/>
              </a:buClr>
              <a:buSzPts val="1200"/>
              <a:buNone/>
              <a:defRPr>
                <a:solidFill>
                  <a:schemeClr val="accent4"/>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09" name="Google Shape;109;p72"/>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72"/>
          <p:cNvSpPr/>
          <p:nvPr>
            <p:ph idx="2" type="pic"/>
          </p:nvPr>
        </p:nvSpPr>
        <p:spPr>
          <a:xfrm>
            <a:off x="4662000" y="1334950"/>
            <a:ext cx="4302000" cy="2679701"/>
          </a:xfrm>
          <a:prstGeom prst="rect">
            <a:avLst/>
          </a:prstGeom>
          <a:noFill/>
          <a:ln>
            <a:noFill/>
          </a:ln>
        </p:spPr>
      </p:sp>
      <p:sp>
        <p:nvSpPr>
          <p:cNvPr id="111" name="Google Shape;111;p72"/>
          <p:cNvSpPr/>
          <p:nvPr>
            <p:ph idx="3" type="pic"/>
          </p:nvPr>
        </p:nvSpPr>
        <p:spPr>
          <a:xfrm>
            <a:off x="4662000" y="4197601"/>
            <a:ext cx="2550890" cy="2463783"/>
          </a:xfrm>
          <a:prstGeom prst="rect">
            <a:avLst/>
          </a:prstGeom>
          <a:noFill/>
          <a:ln>
            <a:noFill/>
          </a:ln>
        </p:spPr>
      </p:sp>
      <p:sp>
        <p:nvSpPr>
          <p:cNvPr id="112" name="Google Shape;112;p72"/>
          <p:cNvSpPr/>
          <p:nvPr>
            <p:ph idx="4" type="pic"/>
          </p:nvPr>
        </p:nvSpPr>
        <p:spPr>
          <a:xfrm>
            <a:off x="7392890" y="4197601"/>
            <a:ext cx="1571110" cy="2463783"/>
          </a:xfrm>
          <a:prstGeom prst="rect">
            <a:avLst/>
          </a:prstGeom>
          <a:noFill/>
          <a:ln>
            <a:noFill/>
          </a:ln>
        </p:spPr>
      </p:sp>
      <p:pic>
        <p:nvPicPr>
          <p:cNvPr id="113" name="Google Shape;113;p72"/>
          <p:cNvPicPr preferRelativeResize="0"/>
          <p:nvPr/>
        </p:nvPicPr>
        <p:blipFill rotWithShape="1">
          <a:blip r:embed="rId2">
            <a:alphaModFix/>
          </a:blip>
          <a:srcRect b="0" l="0" r="0" t="0"/>
          <a:stretch/>
        </p:blipFill>
        <p:spPr>
          <a:xfrm>
            <a:off x="1580176" y="5905500"/>
            <a:ext cx="1779378" cy="533400"/>
          </a:xfrm>
          <a:prstGeom prst="rect">
            <a:avLst/>
          </a:prstGeom>
          <a:noFill/>
          <a:ln>
            <a:noFill/>
          </a:ln>
        </p:spPr>
      </p:pic>
      <p:sp>
        <p:nvSpPr>
          <p:cNvPr id="114" name="Google Shape;114;p7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72"/>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Montage 1">
  <p:cSld name="Text and Image Montage 1">
    <p:spTree>
      <p:nvGrpSpPr>
        <p:cNvPr id="116" name="Shape 116"/>
        <p:cNvGrpSpPr/>
        <p:nvPr/>
      </p:nvGrpSpPr>
      <p:grpSpPr>
        <a:xfrm>
          <a:off x="0" y="0"/>
          <a:ext cx="0" cy="0"/>
          <a:chOff x="0" y="0"/>
          <a:chExt cx="0" cy="0"/>
        </a:xfrm>
      </p:grpSpPr>
      <p:sp>
        <p:nvSpPr>
          <p:cNvPr id="117" name="Google Shape;117;p73"/>
          <p:cNvSpPr/>
          <p:nvPr/>
        </p:nvSpPr>
        <p:spPr>
          <a:xfrm>
            <a:off x="3253311" y="1359468"/>
            <a:ext cx="5710689"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18" name="Google Shape;118;p73"/>
          <p:cNvSpPr/>
          <p:nvPr>
            <p:ph idx="2" type="pic"/>
          </p:nvPr>
        </p:nvSpPr>
        <p:spPr>
          <a:xfrm>
            <a:off x="3253311" y="4435477"/>
            <a:ext cx="2725458" cy="2249323"/>
          </a:xfrm>
          <a:prstGeom prst="rect">
            <a:avLst/>
          </a:prstGeom>
          <a:noFill/>
          <a:ln>
            <a:noFill/>
          </a:ln>
        </p:spPr>
      </p:sp>
      <p:sp>
        <p:nvSpPr>
          <p:cNvPr id="119" name="Google Shape;119;p73"/>
          <p:cNvSpPr/>
          <p:nvPr>
            <p:ph idx="3" type="pic"/>
          </p:nvPr>
        </p:nvSpPr>
        <p:spPr>
          <a:xfrm>
            <a:off x="6125629" y="4435477"/>
            <a:ext cx="2838372" cy="2249323"/>
          </a:xfrm>
          <a:prstGeom prst="rect">
            <a:avLst/>
          </a:prstGeom>
          <a:noFill/>
          <a:ln>
            <a:noFill/>
          </a:ln>
        </p:spPr>
      </p:sp>
      <p:sp>
        <p:nvSpPr>
          <p:cNvPr id="120" name="Google Shape;120;p73"/>
          <p:cNvSpPr/>
          <p:nvPr/>
        </p:nvSpPr>
        <p:spPr>
          <a:xfrm>
            <a:off x="180000" y="3788396"/>
            <a:ext cx="2923563" cy="2896403"/>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21" name="Google Shape;121;p73"/>
          <p:cNvSpPr/>
          <p:nvPr>
            <p:ph idx="4" type="pic"/>
          </p:nvPr>
        </p:nvSpPr>
        <p:spPr>
          <a:xfrm>
            <a:off x="180000" y="1359468"/>
            <a:ext cx="2911644" cy="2221461"/>
          </a:xfrm>
          <a:prstGeom prst="rect">
            <a:avLst/>
          </a:prstGeom>
          <a:noFill/>
          <a:ln>
            <a:noFill/>
          </a:ln>
        </p:spPr>
      </p:sp>
      <p:sp>
        <p:nvSpPr>
          <p:cNvPr id="122" name="Google Shape;122;p73"/>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23" name="Google Shape;123;p73"/>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7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73"/>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Montage 2">
  <p:cSld name="Text and Image Montage 2">
    <p:spTree>
      <p:nvGrpSpPr>
        <p:cNvPr id="126" name="Shape 126"/>
        <p:cNvGrpSpPr/>
        <p:nvPr/>
      </p:nvGrpSpPr>
      <p:grpSpPr>
        <a:xfrm>
          <a:off x="0" y="0"/>
          <a:ext cx="0" cy="0"/>
          <a:chOff x="0" y="0"/>
          <a:chExt cx="0" cy="0"/>
        </a:xfrm>
      </p:grpSpPr>
      <p:sp>
        <p:nvSpPr>
          <p:cNvPr id="127" name="Google Shape;127;p74"/>
          <p:cNvSpPr/>
          <p:nvPr/>
        </p:nvSpPr>
        <p:spPr>
          <a:xfrm>
            <a:off x="3253311" y="1359468"/>
            <a:ext cx="2846951"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28" name="Google Shape;128;p74"/>
          <p:cNvSpPr/>
          <p:nvPr>
            <p:ph idx="2" type="pic"/>
          </p:nvPr>
        </p:nvSpPr>
        <p:spPr>
          <a:xfrm>
            <a:off x="3253310" y="4435477"/>
            <a:ext cx="5710689" cy="2249323"/>
          </a:xfrm>
          <a:prstGeom prst="rect">
            <a:avLst/>
          </a:prstGeom>
          <a:noFill/>
          <a:ln>
            <a:noFill/>
          </a:ln>
        </p:spPr>
      </p:sp>
      <p:sp>
        <p:nvSpPr>
          <p:cNvPr id="129" name="Google Shape;129;p74"/>
          <p:cNvSpPr/>
          <p:nvPr/>
        </p:nvSpPr>
        <p:spPr>
          <a:xfrm>
            <a:off x="180000" y="3788396"/>
            <a:ext cx="2923563" cy="2896403"/>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30" name="Google Shape;130;p74"/>
          <p:cNvSpPr/>
          <p:nvPr>
            <p:ph idx="3" type="pic"/>
          </p:nvPr>
        </p:nvSpPr>
        <p:spPr>
          <a:xfrm>
            <a:off x="180000" y="1359468"/>
            <a:ext cx="2911644" cy="2221461"/>
          </a:xfrm>
          <a:prstGeom prst="rect">
            <a:avLst/>
          </a:prstGeom>
          <a:noFill/>
          <a:ln>
            <a:noFill/>
          </a:ln>
        </p:spPr>
      </p:sp>
      <p:sp>
        <p:nvSpPr>
          <p:cNvPr id="131" name="Google Shape;131;p74"/>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32" name="Google Shape;132;p74"/>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74"/>
          <p:cNvSpPr/>
          <p:nvPr/>
        </p:nvSpPr>
        <p:spPr>
          <a:xfrm>
            <a:off x="6261929" y="1359468"/>
            <a:ext cx="2702070" cy="2908198"/>
          </a:xfrm>
          <a:prstGeom prst="rect">
            <a:avLst/>
          </a:prstGeom>
          <a:solidFill>
            <a:schemeClr val="lt2"/>
          </a:solidFill>
          <a:ln>
            <a:noFill/>
          </a:ln>
        </p:spPr>
        <p:txBody>
          <a:bodyPr anchorCtr="0" anchor="ctr" bIns="360000" lIns="360000" spcFirstLastPara="1" rIns="360000" wrap="square" tIns="360000">
            <a:noAutofit/>
          </a:bodyPr>
          <a:lstStyle/>
          <a:p>
            <a:pPr indent="0" lvl="0" marL="0" marR="0" rtl="0" algn="ctr">
              <a:spcBef>
                <a:spcPts val="0"/>
              </a:spcBef>
              <a:spcAft>
                <a:spcPts val="0"/>
              </a:spcAft>
              <a:buNone/>
            </a:pPr>
            <a:r>
              <a:rPr lang="en-GB" sz="1350">
                <a:solidFill>
                  <a:schemeClr val="accent4"/>
                </a:solidFill>
                <a:latin typeface="Arial"/>
                <a:ea typeface="Arial"/>
                <a:cs typeface="Arial"/>
                <a:sym typeface="Arial"/>
              </a:rPr>
              <a:t>Add text</a:t>
            </a:r>
            <a:endParaRPr/>
          </a:p>
        </p:txBody>
      </p:sp>
      <p:sp>
        <p:nvSpPr>
          <p:cNvPr id="134" name="Google Shape;134;p7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74"/>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e Montage">
  <p:cSld name="Customise Montage">
    <p:spTree>
      <p:nvGrpSpPr>
        <p:cNvPr id="136" name="Shape 136"/>
        <p:cNvGrpSpPr/>
        <p:nvPr/>
      </p:nvGrpSpPr>
      <p:grpSpPr>
        <a:xfrm>
          <a:off x="0" y="0"/>
          <a:ext cx="0" cy="0"/>
          <a:chOff x="0" y="0"/>
          <a:chExt cx="0" cy="0"/>
        </a:xfrm>
      </p:grpSpPr>
      <p:sp>
        <p:nvSpPr>
          <p:cNvPr id="137" name="Google Shape;137;p75"/>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38" name="Google Shape;138;p75"/>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9" name="Google Shape;139;p75"/>
          <p:cNvSpPr txBox="1"/>
          <p:nvPr>
            <p:ph idx="1" type="body"/>
          </p:nvPr>
        </p:nvSpPr>
        <p:spPr>
          <a:xfrm>
            <a:off x="180000"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0" name="Google Shape;140;p75"/>
          <p:cNvSpPr txBox="1"/>
          <p:nvPr>
            <p:ph idx="2" type="body"/>
          </p:nvPr>
        </p:nvSpPr>
        <p:spPr>
          <a:xfrm>
            <a:off x="179999"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1" name="Google Shape;141;p75"/>
          <p:cNvSpPr txBox="1"/>
          <p:nvPr>
            <p:ph idx="3" type="body"/>
          </p:nvPr>
        </p:nvSpPr>
        <p:spPr>
          <a:xfrm>
            <a:off x="3159793"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2" name="Google Shape;142;p75"/>
          <p:cNvSpPr txBox="1"/>
          <p:nvPr>
            <p:ph idx="4" type="body"/>
          </p:nvPr>
        </p:nvSpPr>
        <p:spPr>
          <a:xfrm>
            <a:off x="3159792"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3" name="Google Shape;143;p75"/>
          <p:cNvSpPr txBox="1"/>
          <p:nvPr>
            <p:ph idx="5" type="body"/>
          </p:nvPr>
        </p:nvSpPr>
        <p:spPr>
          <a:xfrm>
            <a:off x="6145980" y="4119055"/>
            <a:ext cx="2825999"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4" name="Google Shape;144;p75"/>
          <p:cNvSpPr txBox="1"/>
          <p:nvPr>
            <p:ph idx="6" type="body"/>
          </p:nvPr>
        </p:nvSpPr>
        <p:spPr>
          <a:xfrm>
            <a:off x="6145979" y="1364915"/>
            <a:ext cx="2826000" cy="2556000"/>
          </a:xfrm>
          <a:prstGeom prst="rect">
            <a:avLst/>
          </a:prstGeom>
          <a:solidFill>
            <a:schemeClr val="lt2"/>
          </a:solidFill>
          <a:ln>
            <a:noFill/>
          </a:ln>
        </p:spPr>
        <p:txBody>
          <a:bodyPr anchorCtr="0" anchor="t" bIns="360000" lIns="360000" spcFirstLastPara="1" rIns="360000" wrap="square" tIns="360000">
            <a:noAutofit/>
          </a:bodyPr>
          <a:lstStyle>
            <a:lvl1pPr indent="-228600" lvl="0" marL="457200" algn="l">
              <a:lnSpc>
                <a:spcPct val="95000"/>
              </a:lnSpc>
              <a:spcBef>
                <a:spcPts val="0"/>
              </a:spcBef>
              <a:spcAft>
                <a:spcPts val="0"/>
              </a:spcAft>
              <a:buClr>
                <a:schemeClr val="accent4"/>
              </a:buClr>
              <a:buSzPts val="1200"/>
              <a:buNone/>
              <a:defRPr sz="1200"/>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145" name="Google Shape;145;p7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75"/>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oS powder blue">
  <p:cSld name="UoS powder blue">
    <p:spTree>
      <p:nvGrpSpPr>
        <p:cNvPr id="147" name="Shape 147"/>
        <p:cNvGrpSpPr/>
        <p:nvPr/>
      </p:nvGrpSpPr>
      <p:grpSpPr>
        <a:xfrm>
          <a:off x="0" y="0"/>
          <a:ext cx="0" cy="0"/>
          <a:chOff x="0" y="0"/>
          <a:chExt cx="0" cy="0"/>
        </a:xfrm>
      </p:grpSpPr>
      <p:sp>
        <p:nvSpPr>
          <p:cNvPr id="148" name="Google Shape;148;p76"/>
          <p:cNvSpPr/>
          <p:nvPr/>
        </p:nvSpPr>
        <p:spPr>
          <a:xfrm>
            <a:off x="88901" y="88900"/>
            <a:ext cx="8966199" cy="668017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49" name="Google Shape;149;p76"/>
          <p:cNvPicPr preferRelativeResize="0"/>
          <p:nvPr/>
        </p:nvPicPr>
        <p:blipFill rotWithShape="1">
          <a:blip r:embed="rId2">
            <a:alphaModFix/>
          </a:blip>
          <a:srcRect b="0" l="0" r="0" t="0"/>
          <a:stretch/>
        </p:blipFill>
        <p:spPr>
          <a:xfrm>
            <a:off x="88392" y="88392"/>
            <a:ext cx="8967216" cy="6681216"/>
          </a:xfrm>
          <a:prstGeom prst="rect">
            <a:avLst/>
          </a:prstGeom>
          <a:noFill/>
          <a:ln>
            <a:noFill/>
          </a:ln>
        </p:spPr>
      </p:pic>
      <p:sp>
        <p:nvSpPr>
          <p:cNvPr id="150" name="Google Shape;150;p76"/>
          <p:cNvSpPr txBox="1"/>
          <p:nvPr>
            <p:ph idx="1" type="subTitle"/>
          </p:nvPr>
        </p:nvSpPr>
        <p:spPr>
          <a:xfrm>
            <a:off x="1143000" y="3588832"/>
            <a:ext cx="6858000" cy="315118"/>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dk1"/>
              </a:buClr>
              <a:buSzPts val="1200"/>
              <a:buNone/>
              <a:defRPr sz="1200">
                <a:solidFill>
                  <a:schemeClr val="dk1"/>
                </a:solidFill>
              </a:defRPr>
            </a:lvl1pPr>
            <a:lvl2pPr lvl="1" algn="ctr">
              <a:lnSpc>
                <a:spcPct val="105000"/>
              </a:lnSpc>
              <a:spcBef>
                <a:spcPts val="0"/>
              </a:spcBef>
              <a:spcAft>
                <a:spcPts val="0"/>
              </a:spcAft>
              <a:buClr>
                <a:schemeClr val="accent4"/>
              </a:buClr>
              <a:buSzPts val="1500"/>
              <a:buNone/>
              <a:defRPr sz="1500"/>
            </a:lvl2pPr>
            <a:lvl3pPr lvl="2" algn="ctr">
              <a:lnSpc>
                <a:spcPct val="105000"/>
              </a:lnSpc>
              <a:spcBef>
                <a:spcPts val="0"/>
              </a:spcBef>
              <a:spcAft>
                <a:spcPts val="0"/>
              </a:spcAft>
              <a:buClr>
                <a:schemeClr val="accent4"/>
              </a:buClr>
              <a:buSzPts val="1350"/>
              <a:buNone/>
              <a:defRPr sz="1350"/>
            </a:lvl3pPr>
            <a:lvl4pPr lvl="3" algn="ctr">
              <a:lnSpc>
                <a:spcPct val="95000"/>
              </a:lnSpc>
              <a:spcBef>
                <a:spcPts val="800"/>
              </a:spcBef>
              <a:spcAft>
                <a:spcPts val="0"/>
              </a:spcAft>
              <a:buClr>
                <a:schemeClr val="accent4"/>
              </a:buClr>
              <a:buSzPts val="1200"/>
              <a:buNone/>
              <a:defRPr sz="1200"/>
            </a:lvl4pPr>
            <a:lvl5pPr lvl="4" algn="ctr">
              <a:lnSpc>
                <a:spcPct val="105000"/>
              </a:lnSpc>
              <a:spcBef>
                <a:spcPts val="800"/>
              </a:spcBef>
              <a:spcAft>
                <a:spcPts val="0"/>
              </a:spcAft>
              <a:buClr>
                <a:schemeClr val="accent4"/>
              </a:buClr>
              <a:buSzPts val="1200"/>
              <a:buNone/>
              <a:defRPr sz="1200"/>
            </a:lvl5pPr>
            <a:lvl6pPr lvl="5" algn="ctr">
              <a:lnSpc>
                <a:spcPct val="105000"/>
              </a:lnSpc>
              <a:spcBef>
                <a:spcPts val="600"/>
              </a:spcBef>
              <a:spcAft>
                <a:spcPts val="0"/>
              </a:spcAft>
              <a:buClr>
                <a:schemeClr val="accent4"/>
              </a:buClr>
              <a:buSzPts val="1200"/>
              <a:buNone/>
              <a:defRPr sz="1200"/>
            </a:lvl6pPr>
            <a:lvl7pPr lvl="6" algn="ctr">
              <a:lnSpc>
                <a:spcPct val="95000"/>
              </a:lnSpc>
              <a:spcBef>
                <a:spcPts val="600"/>
              </a:spcBef>
              <a:spcAft>
                <a:spcPts val="0"/>
              </a:spcAft>
              <a:buClr>
                <a:schemeClr val="accent4"/>
              </a:buClr>
              <a:buSzPts val="1200"/>
              <a:buNone/>
              <a:defRPr sz="1200"/>
            </a:lvl7pPr>
            <a:lvl8pPr lvl="7" algn="ctr">
              <a:lnSpc>
                <a:spcPct val="95000"/>
              </a:lnSpc>
              <a:spcBef>
                <a:spcPts val="0"/>
              </a:spcBef>
              <a:spcAft>
                <a:spcPts val="0"/>
              </a:spcAft>
              <a:buClr>
                <a:schemeClr val="accent4"/>
              </a:buClr>
              <a:buSzPts val="1200"/>
              <a:buNone/>
              <a:defRPr sz="1200"/>
            </a:lvl8pPr>
            <a:lvl9pPr lvl="8" algn="ctr">
              <a:lnSpc>
                <a:spcPct val="95000"/>
              </a:lnSpc>
              <a:spcBef>
                <a:spcPts val="0"/>
              </a:spcBef>
              <a:spcAft>
                <a:spcPts val="0"/>
              </a:spcAft>
              <a:buClr>
                <a:schemeClr val="accent4"/>
              </a:buClr>
              <a:buSzPts val="1200"/>
              <a:buNone/>
              <a:defRPr sz="1200"/>
            </a:lvl9pPr>
          </a:lstStyle>
          <a:p/>
        </p:txBody>
      </p:sp>
      <p:sp>
        <p:nvSpPr>
          <p:cNvPr id="151" name="Google Shape;151;p76"/>
          <p:cNvSpPr txBox="1"/>
          <p:nvPr>
            <p:ph type="ctrTitle"/>
          </p:nvPr>
        </p:nvSpPr>
        <p:spPr>
          <a:xfrm>
            <a:off x="1142999" y="1009650"/>
            <a:ext cx="6858001" cy="241935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Clr>
                <a:schemeClr val="dk1"/>
              </a:buClr>
              <a:buSzPts val="6000"/>
              <a:buFont typeface="Georgia"/>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76"/>
          <p:cNvSpPr txBox="1"/>
          <p:nvPr/>
        </p:nvSpPr>
        <p:spPr>
          <a:xfrm>
            <a:off x="1142999" y="440871"/>
            <a:ext cx="685800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Arial"/>
                <a:ea typeface="Arial"/>
                <a:cs typeface="Arial"/>
                <a:sym typeface="Arial"/>
              </a:rPr>
              <a:t>SCIENCE</a:t>
            </a:r>
            <a:r>
              <a:rPr lang="en-GB" sz="1400">
                <a:solidFill>
                  <a:schemeClr val="dk1"/>
                </a:solidFill>
                <a:latin typeface="Arial"/>
                <a:ea typeface="Arial"/>
                <a:cs typeface="Arial"/>
                <a:sym typeface="Arial"/>
              </a:rPr>
              <a:t> POLICY RESEARCH UNIT</a:t>
            </a:r>
            <a:endParaRPr sz="1400">
              <a:solidFill>
                <a:schemeClr val="dk1"/>
              </a:solidFill>
              <a:latin typeface="Arial"/>
              <a:ea typeface="Arial"/>
              <a:cs typeface="Arial"/>
              <a:sym typeface="Arial"/>
            </a:endParaRPr>
          </a:p>
        </p:txBody>
      </p:sp>
      <p:pic>
        <p:nvPicPr>
          <p:cNvPr id="153" name="Google Shape;153;p76"/>
          <p:cNvPicPr preferRelativeResize="0"/>
          <p:nvPr/>
        </p:nvPicPr>
        <p:blipFill rotWithShape="1">
          <a:blip r:embed="rId3">
            <a:alphaModFix/>
          </a:blip>
          <a:srcRect b="0" l="0" r="0" t="0"/>
          <a:stretch/>
        </p:blipFill>
        <p:spPr>
          <a:xfrm>
            <a:off x="2977242" y="5573275"/>
            <a:ext cx="3189514" cy="79737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54" name="Shape 154"/>
        <p:cNvGrpSpPr/>
        <p:nvPr/>
      </p:nvGrpSpPr>
      <p:grpSpPr>
        <a:xfrm>
          <a:off x="0" y="0"/>
          <a:ext cx="0" cy="0"/>
          <a:chOff x="0" y="0"/>
          <a:chExt cx="0" cy="0"/>
        </a:xfrm>
      </p:grpSpPr>
      <p:sp>
        <p:nvSpPr>
          <p:cNvPr id="155" name="Google Shape;155;p77"/>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accent4"/>
              </a:buClr>
              <a:buSzPts val="6000"/>
              <a:buFont typeface="Georg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77"/>
          <p:cNvSpPr txBox="1"/>
          <p:nvPr>
            <p:ph idx="1" type="subTitle"/>
          </p:nvPr>
        </p:nvSpPr>
        <p:spPr>
          <a:xfrm>
            <a:off x="1143000" y="3602038"/>
            <a:ext cx="6858000" cy="1655762"/>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accent4"/>
              </a:buClr>
              <a:buSzPts val="2400"/>
              <a:buNone/>
              <a:defRPr sz="2400"/>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157" name="Google Shape;157;p77"/>
          <p:cNvSpPr txBox="1"/>
          <p:nvPr>
            <p:ph idx="10" type="dt"/>
          </p:nvPr>
        </p:nvSpPr>
        <p:spPr>
          <a:xfrm>
            <a:off x="360000" y="6356350"/>
            <a:ext cx="20574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77"/>
          <p:cNvSpPr txBox="1"/>
          <p:nvPr>
            <p:ph idx="11" type="ftr"/>
          </p:nvPr>
        </p:nvSpPr>
        <p:spPr>
          <a:xfrm>
            <a:off x="167211" y="50489"/>
            <a:ext cx="3086100" cy="180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77"/>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 Statement">
  <p:cSld name="Section Header or Statement">
    <p:bg>
      <p:bgPr>
        <a:solidFill>
          <a:schemeClr val="accent4"/>
        </a:solidFill>
      </p:bgPr>
    </p:bg>
    <p:spTree>
      <p:nvGrpSpPr>
        <p:cNvPr id="21" name="Shape 21"/>
        <p:cNvGrpSpPr/>
        <p:nvPr/>
      </p:nvGrpSpPr>
      <p:grpSpPr>
        <a:xfrm>
          <a:off x="0" y="0"/>
          <a:ext cx="0" cy="0"/>
          <a:chOff x="0" y="0"/>
          <a:chExt cx="0" cy="0"/>
        </a:xfrm>
      </p:grpSpPr>
      <p:sp>
        <p:nvSpPr>
          <p:cNvPr id="22" name="Google Shape;22;p60"/>
          <p:cNvSpPr txBox="1"/>
          <p:nvPr>
            <p:ph type="ctrTitle"/>
          </p:nvPr>
        </p:nvSpPr>
        <p:spPr>
          <a:xfrm>
            <a:off x="1143000" y="1122362"/>
            <a:ext cx="6858000" cy="4261727"/>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60"/>
          <p:cNvPicPr preferRelativeResize="0"/>
          <p:nvPr/>
        </p:nvPicPr>
        <p:blipFill rotWithShape="1">
          <a:blip r:embed="rId2">
            <a:alphaModFix/>
          </a:blip>
          <a:srcRect b="0" l="0" r="0" t="0"/>
          <a:stretch/>
        </p:blipFill>
        <p:spPr>
          <a:xfrm>
            <a:off x="3676650" y="5904000"/>
            <a:ext cx="1790700" cy="533400"/>
          </a:xfrm>
          <a:prstGeom prst="rect">
            <a:avLst/>
          </a:prstGeom>
          <a:noFill/>
          <a:ln>
            <a:noFill/>
          </a:ln>
        </p:spPr>
      </p:pic>
      <p:sp>
        <p:nvSpPr>
          <p:cNvPr id="24" name="Google Shape;24;p60"/>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4"/>
        </a:solidFill>
      </p:bgPr>
    </p:bg>
    <p:spTree>
      <p:nvGrpSpPr>
        <p:cNvPr id="25" name="Shape 25"/>
        <p:cNvGrpSpPr/>
        <p:nvPr/>
      </p:nvGrpSpPr>
      <p:grpSpPr>
        <a:xfrm>
          <a:off x="0" y="0"/>
          <a:ext cx="0" cy="0"/>
          <a:chOff x="0" y="0"/>
          <a:chExt cx="0" cy="0"/>
        </a:xfrm>
      </p:grpSpPr>
      <p:sp>
        <p:nvSpPr>
          <p:cNvPr id="26" name="Google Shape;26;p6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1"/>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28" name="Google Shape;28;p61"/>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1"/>
          <p:cNvSpPr txBox="1"/>
          <p:nvPr/>
        </p:nvSpPr>
        <p:spPr>
          <a:xfrm>
            <a:off x="8747760" y="657352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30" name="Google Shape;30;p61"/>
          <p:cNvSpPr txBox="1"/>
          <p:nvPr/>
        </p:nvSpPr>
        <p:spPr>
          <a:xfrm>
            <a:off x="10271760" y="656336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31" name="Google Shape;31;p61"/>
          <p:cNvSpPr txBox="1"/>
          <p:nvPr/>
        </p:nvSpPr>
        <p:spPr>
          <a:xfrm>
            <a:off x="8696960" y="655320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pic>
        <p:nvPicPr>
          <p:cNvPr id="32" name="Google Shape;32;p61"/>
          <p:cNvPicPr preferRelativeResize="0"/>
          <p:nvPr/>
        </p:nvPicPr>
        <p:blipFill rotWithShape="1">
          <a:blip r:embed="rId2">
            <a:alphaModFix/>
          </a:blip>
          <a:srcRect b="0" l="0" r="0" t="0"/>
          <a:stretch/>
        </p:blipFill>
        <p:spPr>
          <a:xfrm>
            <a:off x="8340432" y="6487276"/>
            <a:ext cx="609600" cy="139700"/>
          </a:xfrm>
          <a:prstGeom prst="rect">
            <a:avLst/>
          </a:prstGeom>
          <a:noFill/>
          <a:ln>
            <a:noFill/>
          </a:ln>
        </p:spPr>
      </p:pic>
      <p:pic>
        <p:nvPicPr>
          <p:cNvPr id="33" name="Google Shape;33;p61"/>
          <p:cNvPicPr preferRelativeResize="0"/>
          <p:nvPr/>
        </p:nvPicPr>
        <p:blipFill rotWithShape="1">
          <a:blip r:embed="rId3">
            <a:alphaModFix/>
          </a:blip>
          <a:srcRect b="0" l="0" r="0" t="0"/>
          <a:stretch/>
        </p:blipFill>
        <p:spPr>
          <a:xfrm>
            <a:off x="2213202" y="5766838"/>
            <a:ext cx="4717596" cy="9277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p:cSld name="Introduction Slide">
    <p:bg>
      <p:bgPr>
        <a:solidFill>
          <a:schemeClr val="lt1"/>
        </a:solidFill>
      </p:bgPr>
    </p:bg>
    <p:spTree>
      <p:nvGrpSpPr>
        <p:cNvPr id="34" name="Shape 34"/>
        <p:cNvGrpSpPr/>
        <p:nvPr/>
      </p:nvGrpSpPr>
      <p:grpSpPr>
        <a:xfrm>
          <a:off x="0" y="0"/>
          <a:ext cx="0" cy="0"/>
          <a:chOff x="0" y="0"/>
          <a:chExt cx="0" cy="0"/>
        </a:xfrm>
      </p:grpSpPr>
      <p:sp>
        <p:nvSpPr>
          <p:cNvPr id="35" name="Google Shape;35;p62"/>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6" name="Google Shape;36;p6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2"/>
          <p:cNvSpPr txBox="1"/>
          <p:nvPr>
            <p:ph idx="1" type="subTitle"/>
          </p:nvPr>
        </p:nvSpPr>
        <p:spPr>
          <a:xfrm>
            <a:off x="1143000" y="2448000"/>
            <a:ext cx="6858000" cy="2340000"/>
          </a:xfrm>
          <a:prstGeom prst="rect">
            <a:avLst/>
          </a:prstGeom>
          <a:noFill/>
          <a:ln>
            <a:noFill/>
          </a:ln>
        </p:spPr>
        <p:txBody>
          <a:bodyPr anchorCtr="0" anchor="ctr" bIns="0" lIns="0" spcFirstLastPara="1" rIns="0" wrap="square" tIns="0">
            <a:noAutofit/>
          </a:bodyPr>
          <a:lstStyle>
            <a:lvl1pPr lvl="0" algn="ctr">
              <a:lnSpc>
                <a:spcPct val="95000"/>
              </a:lnSpc>
              <a:spcBef>
                <a:spcPts val="0"/>
              </a:spcBef>
              <a:spcAft>
                <a:spcPts val="0"/>
              </a:spcAft>
              <a:buClr>
                <a:srgbClr val="32506E"/>
              </a:buClr>
              <a:buSzPts val="2400"/>
              <a:buNone/>
              <a:defRPr sz="2400">
                <a:solidFill>
                  <a:srgbClr val="32506E"/>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38" name="Google Shape;38;p62"/>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lt1"/>
                </a:solidFill>
                <a:latin typeface="Arial"/>
                <a:ea typeface="Arial"/>
                <a:cs typeface="Arial"/>
                <a:sym typeface="Arial"/>
              </a:defRPr>
            </a:lvl1pPr>
            <a:lvl2pPr indent="0" lvl="1" marL="0" algn="r">
              <a:spcBef>
                <a:spcPts val="0"/>
              </a:spcBef>
              <a:buNone/>
              <a:defRPr b="0" i="0" sz="800" u="none" cap="none" strike="noStrike">
                <a:solidFill>
                  <a:schemeClr val="lt1"/>
                </a:solidFill>
                <a:latin typeface="Arial"/>
                <a:ea typeface="Arial"/>
                <a:cs typeface="Arial"/>
                <a:sym typeface="Arial"/>
              </a:defRPr>
            </a:lvl2pPr>
            <a:lvl3pPr indent="0" lvl="2" marL="0" algn="r">
              <a:spcBef>
                <a:spcPts val="0"/>
              </a:spcBef>
              <a:buNone/>
              <a:defRPr b="0" i="0" sz="800" u="none" cap="none" strike="noStrike">
                <a:solidFill>
                  <a:schemeClr val="lt1"/>
                </a:solidFill>
                <a:latin typeface="Arial"/>
                <a:ea typeface="Arial"/>
                <a:cs typeface="Arial"/>
                <a:sym typeface="Arial"/>
              </a:defRPr>
            </a:lvl3pPr>
            <a:lvl4pPr indent="0" lvl="3" marL="0" algn="r">
              <a:spcBef>
                <a:spcPts val="0"/>
              </a:spcBef>
              <a:buNone/>
              <a:defRPr b="0" i="0" sz="800" u="none" cap="none" strike="noStrike">
                <a:solidFill>
                  <a:schemeClr val="lt1"/>
                </a:solidFill>
                <a:latin typeface="Arial"/>
                <a:ea typeface="Arial"/>
                <a:cs typeface="Arial"/>
                <a:sym typeface="Arial"/>
              </a:defRPr>
            </a:lvl4pPr>
            <a:lvl5pPr indent="0" lvl="4" marL="0" algn="r">
              <a:spcBef>
                <a:spcPts val="0"/>
              </a:spcBef>
              <a:buNone/>
              <a:defRPr b="0" i="0" sz="800" u="none" cap="none" strike="noStrike">
                <a:solidFill>
                  <a:schemeClr val="lt1"/>
                </a:solidFill>
                <a:latin typeface="Arial"/>
                <a:ea typeface="Arial"/>
                <a:cs typeface="Arial"/>
                <a:sym typeface="Arial"/>
              </a:defRPr>
            </a:lvl5pPr>
            <a:lvl6pPr indent="0" lvl="5" marL="0" algn="r">
              <a:spcBef>
                <a:spcPts val="0"/>
              </a:spcBef>
              <a:buNone/>
              <a:defRPr b="0" i="0" sz="800" u="none" cap="none" strike="noStrike">
                <a:solidFill>
                  <a:schemeClr val="lt1"/>
                </a:solidFill>
                <a:latin typeface="Arial"/>
                <a:ea typeface="Arial"/>
                <a:cs typeface="Arial"/>
                <a:sym typeface="Arial"/>
              </a:defRPr>
            </a:lvl6pPr>
            <a:lvl7pPr indent="0" lvl="6" marL="0" algn="r">
              <a:spcBef>
                <a:spcPts val="0"/>
              </a:spcBef>
              <a:buNone/>
              <a:defRPr b="0" i="0" sz="800" u="none" cap="none" strike="noStrike">
                <a:solidFill>
                  <a:schemeClr val="lt1"/>
                </a:solidFill>
                <a:latin typeface="Arial"/>
                <a:ea typeface="Arial"/>
                <a:cs typeface="Arial"/>
                <a:sym typeface="Arial"/>
              </a:defRPr>
            </a:lvl7pPr>
            <a:lvl8pPr indent="0" lvl="7" marL="0" algn="r">
              <a:spcBef>
                <a:spcPts val="0"/>
              </a:spcBef>
              <a:buNone/>
              <a:defRPr b="0" i="0" sz="800" u="none" cap="none" strike="noStrike">
                <a:solidFill>
                  <a:schemeClr val="lt1"/>
                </a:solidFill>
                <a:latin typeface="Arial"/>
                <a:ea typeface="Arial"/>
                <a:cs typeface="Arial"/>
                <a:sym typeface="Arial"/>
              </a:defRPr>
            </a:lvl8pPr>
            <a:lvl9pPr indent="0" lvl="8" mar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9" name="Google Shape;39;p62"/>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40" name="Google Shape;40;p62"/>
          <p:cNvSpPr txBox="1"/>
          <p:nvPr/>
        </p:nvSpPr>
        <p:spPr>
          <a:xfrm>
            <a:off x="10096766" y="-351692"/>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2"/>
              </a:solidFill>
              <a:latin typeface="Arial"/>
              <a:ea typeface="Arial"/>
              <a:cs typeface="Arial"/>
              <a:sym typeface="Arial"/>
            </a:endParaRPr>
          </a:p>
        </p:txBody>
      </p:sp>
      <p:sp>
        <p:nvSpPr>
          <p:cNvPr id="41" name="Google Shape;41;p62"/>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400" u="none" cap="none" strike="noStrik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42" name="Shape 42"/>
        <p:cNvGrpSpPr/>
        <p:nvPr/>
      </p:nvGrpSpPr>
      <p:grpSpPr>
        <a:xfrm>
          <a:off x="0" y="0"/>
          <a:ext cx="0" cy="0"/>
          <a:chOff x="0" y="0"/>
          <a:chExt cx="0" cy="0"/>
        </a:xfrm>
      </p:grpSpPr>
      <p:sp>
        <p:nvSpPr>
          <p:cNvPr id="43" name="Google Shape;43;p63"/>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4" name="Google Shape;44;p63"/>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63"/>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46" name="Google Shape;46;p63"/>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47" name="Google Shape;47;p6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3"/>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uotone 2">
  <p:cSld name="Title Slide Duotone 2">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64"/>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4"/>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pic>
        <p:nvPicPr>
          <p:cNvPr id="52" name="Google Shape;52;p64"/>
          <p:cNvPicPr preferRelativeResize="0"/>
          <p:nvPr/>
        </p:nvPicPr>
        <p:blipFill rotWithShape="1">
          <a:blip r:embed="rId3">
            <a:alphaModFix/>
          </a:blip>
          <a:srcRect b="0" l="0" r="0" t="0"/>
          <a:stretch/>
        </p:blipFill>
        <p:spPr>
          <a:xfrm>
            <a:off x="3676650" y="5904000"/>
            <a:ext cx="1790700" cy="533400"/>
          </a:xfrm>
          <a:prstGeom prst="rect">
            <a:avLst/>
          </a:prstGeom>
          <a:noFill/>
          <a:ln>
            <a:noFill/>
          </a:ln>
        </p:spPr>
      </p:pic>
      <p:sp>
        <p:nvSpPr>
          <p:cNvPr id="53" name="Google Shape;53;p64"/>
          <p:cNvSpPr txBox="1"/>
          <p:nvPr>
            <p:ph idx="11" type="ftr"/>
          </p:nvPr>
        </p:nvSpPr>
        <p:spPr>
          <a:xfrm>
            <a:off x="1143000" y="476162"/>
            <a:ext cx="6858000" cy="44741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ontent">
  <p:cSld name="Text and Content">
    <p:spTree>
      <p:nvGrpSpPr>
        <p:cNvPr id="54" name="Shape 54"/>
        <p:cNvGrpSpPr/>
        <p:nvPr/>
      </p:nvGrpSpPr>
      <p:grpSpPr>
        <a:xfrm>
          <a:off x="0" y="0"/>
          <a:ext cx="0" cy="0"/>
          <a:chOff x="0" y="0"/>
          <a:chExt cx="0" cy="0"/>
        </a:xfrm>
      </p:grpSpPr>
      <p:sp>
        <p:nvSpPr>
          <p:cNvPr id="55" name="Google Shape;55;p65"/>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56" name="Google Shape;56;p65"/>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5"/>
          <p:cNvSpPr txBox="1"/>
          <p:nvPr>
            <p:ph idx="1" type="body"/>
          </p:nvPr>
        </p:nvSpPr>
        <p:spPr>
          <a:xfrm>
            <a:off x="359999" y="1475999"/>
            <a:ext cx="414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rgbClr val="32506E"/>
              </a:buClr>
              <a:buSzPts val="1200"/>
              <a:buNone/>
              <a:defRPr>
                <a:solidFill>
                  <a:srgbClr val="32506E"/>
                </a:solidFill>
              </a:defRPr>
            </a:lvl2pPr>
            <a:lvl3pPr indent="-304800" lvl="2" marL="1371600" algn="l">
              <a:lnSpc>
                <a:spcPct val="105000"/>
              </a:lnSpc>
              <a:spcBef>
                <a:spcPts val="0"/>
              </a:spcBef>
              <a:spcAft>
                <a:spcPts val="0"/>
              </a:spcAft>
              <a:buClr>
                <a:srgbClr val="32506E"/>
              </a:buClr>
              <a:buSzPts val="1200"/>
              <a:buChar char="-"/>
              <a:defRPr>
                <a:solidFill>
                  <a:srgbClr val="32506E"/>
                </a:solidFill>
              </a:defRPr>
            </a:lvl3pPr>
            <a:lvl4pPr indent="-228600" lvl="3" marL="1828800" algn="l">
              <a:lnSpc>
                <a:spcPct val="95000"/>
              </a:lnSpc>
              <a:spcBef>
                <a:spcPts val="800"/>
              </a:spcBef>
              <a:spcAft>
                <a:spcPts val="0"/>
              </a:spcAft>
              <a:buClr>
                <a:srgbClr val="32506E"/>
              </a:buClr>
              <a:buSzPts val="1600"/>
              <a:buNone/>
              <a:defRPr>
                <a:solidFill>
                  <a:srgbClr val="32506E"/>
                </a:solidFill>
              </a:defRPr>
            </a:lvl4pPr>
            <a:lvl5pPr indent="-228600" lvl="4" marL="2286000" algn="l">
              <a:lnSpc>
                <a:spcPct val="105000"/>
              </a:lnSpc>
              <a:spcBef>
                <a:spcPts val="800"/>
              </a:spcBef>
              <a:spcAft>
                <a:spcPts val="0"/>
              </a:spcAft>
              <a:buClr>
                <a:srgbClr val="32506E"/>
              </a:buClr>
              <a:buSzPts val="1200"/>
              <a:buNone/>
              <a:defRPr>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58" name="Google Shape;58;p65"/>
          <p:cNvSpPr txBox="1"/>
          <p:nvPr>
            <p:ph idx="2" type="body"/>
          </p:nvPr>
        </p:nvSpPr>
        <p:spPr>
          <a:xfrm>
            <a:off x="4643438" y="1476375"/>
            <a:ext cx="4140200" cy="41402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600"/>
              <a:buNone/>
              <a:defRPr>
                <a:solidFill>
                  <a:srgbClr val="32506E"/>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59" name="Google Shape;59;p65"/>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60" name="Google Shape;60;p6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5"/>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extLst>
    <p:ext uri="{DCECCB84-F9BA-43D5-87BE-67443E8EF086}">
      <p15:sldGuideLst>
        <p15:guide id="1" orient="horz" pos="2160">
          <p15:clr>
            <a:srgbClr val="FBAE40"/>
          </p15:clr>
        </p15:guide>
        <p15:guide id="2" pos="2857">
          <p15:clr>
            <a:srgbClr val="FBAE40"/>
          </p15:clr>
        </p15:guide>
        <p15:guide id="3" pos="29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graphy">
  <p:cSld name="Title Slide Photography">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66"/>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4600"/>
              <a:buFont typeface="Georgia"/>
              <a:buNone/>
              <a:defRPr sz="4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6"/>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Clr>
                <a:schemeClr val="lt1"/>
              </a:buClr>
              <a:buSzPts val="2000"/>
              <a:buNone/>
              <a:defRPr sz="2000">
                <a:solidFill>
                  <a:schemeClr val="lt1"/>
                </a:solidFill>
              </a:defRPr>
            </a:lvl1pPr>
            <a:lvl2pPr lvl="1" algn="ctr">
              <a:lnSpc>
                <a:spcPct val="105000"/>
              </a:lnSpc>
              <a:spcBef>
                <a:spcPts val="0"/>
              </a:spcBef>
              <a:spcAft>
                <a:spcPts val="0"/>
              </a:spcAft>
              <a:buClr>
                <a:schemeClr val="accent4"/>
              </a:buClr>
              <a:buSzPts val="2000"/>
              <a:buNone/>
              <a:defRPr sz="2000"/>
            </a:lvl2pPr>
            <a:lvl3pPr lvl="2" algn="ctr">
              <a:lnSpc>
                <a:spcPct val="105000"/>
              </a:lnSpc>
              <a:spcBef>
                <a:spcPts val="0"/>
              </a:spcBef>
              <a:spcAft>
                <a:spcPts val="0"/>
              </a:spcAft>
              <a:buClr>
                <a:schemeClr val="accent4"/>
              </a:buClr>
              <a:buSzPts val="1800"/>
              <a:buNone/>
              <a:defRPr sz="1800"/>
            </a:lvl3pPr>
            <a:lvl4pPr lvl="3" algn="ctr">
              <a:lnSpc>
                <a:spcPct val="95000"/>
              </a:lnSpc>
              <a:spcBef>
                <a:spcPts val="800"/>
              </a:spcBef>
              <a:spcAft>
                <a:spcPts val="0"/>
              </a:spcAft>
              <a:buClr>
                <a:schemeClr val="accent4"/>
              </a:buClr>
              <a:buSzPts val="1600"/>
              <a:buNone/>
              <a:defRPr sz="1600"/>
            </a:lvl4pPr>
            <a:lvl5pPr lvl="4" algn="ctr">
              <a:lnSpc>
                <a:spcPct val="105000"/>
              </a:lnSpc>
              <a:spcBef>
                <a:spcPts val="800"/>
              </a:spcBef>
              <a:spcAft>
                <a:spcPts val="0"/>
              </a:spcAft>
              <a:buClr>
                <a:schemeClr val="accent4"/>
              </a:buClr>
              <a:buSzPts val="1600"/>
              <a:buNone/>
              <a:defRPr sz="1600"/>
            </a:lvl5pPr>
            <a:lvl6pPr lvl="5" algn="ctr">
              <a:lnSpc>
                <a:spcPct val="105000"/>
              </a:lnSpc>
              <a:spcBef>
                <a:spcPts val="600"/>
              </a:spcBef>
              <a:spcAft>
                <a:spcPts val="0"/>
              </a:spcAft>
              <a:buClr>
                <a:schemeClr val="accent4"/>
              </a:buClr>
              <a:buSzPts val="1600"/>
              <a:buNone/>
              <a:defRPr sz="1600"/>
            </a:lvl6pPr>
            <a:lvl7pPr lvl="6" algn="ctr">
              <a:lnSpc>
                <a:spcPct val="95000"/>
              </a:lnSpc>
              <a:spcBef>
                <a:spcPts val="600"/>
              </a:spcBef>
              <a:spcAft>
                <a:spcPts val="0"/>
              </a:spcAft>
              <a:buClr>
                <a:schemeClr val="accent4"/>
              </a:buClr>
              <a:buSzPts val="1600"/>
              <a:buNone/>
              <a:defRPr sz="1600"/>
            </a:lvl7pPr>
            <a:lvl8pPr lvl="7" algn="ctr">
              <a:lnSpc>
                <a:spcPct val="95000"/>
              </a:lnSpc>
              <a:spcBef>
                <a:spcPts val="0"/>
              </a:spcBef>
              <a:spcAft>
                <a:spcPts val="0"/>
              </a:spcAft>
              <a:buClr>
                <a:schemeClr val="accent4"/>
              </a:buClr>
              <a:buSzPts val="1600"/>
              <a:buNone/>
              <a:defRPr sz="1600"/>
            </a:lvl8pPr>
            <a:lvl9pPr lvl="8" algn="ctr">
              <a:lnSpc>
                <a:spcPct val="95000"/>
              </a:lnSpc>
              <a:spcBef>
                <a:spcPts val="0"/>
              </a:spcBef>
              <a:spcAft>
                <a:spcPts val="0"/>
              </a:spcAft>
              <a:buClr>
                <a:schemeClr val="accent4"/>
              </a:buClr>
              <a:buSzPts val="1600"/>
              <a:buNone/>
              <a:defRPr sz="1600"/>
            </a:lvl9pPr>
          </a:lstStyle>
          <a:p/>
        </p:txBody>
      </p:sp>
      <p:sp>
        <p:nvSpPr>
          <p:cNvPr id="65" name="Google Shape;65;p66"/>
          <p:cNvSpPr txBox="1"/>
          <p:nvPr>
            <p:ph idx="11" type="ftr"/>
          </p:nvPr>
        </p:nvSpPr>
        <p:spPr>
          <a:xfrm>
            <a:off x="1143000" y="278296"/>
            <a:ext cx="6858000" cy="197866"/>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sz="1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6" name="Google Shape;66;p66"/>
          <p:cNvPicPr preferRelativeResize="0"/>
          <p:nvPr/>
        </p:nvPicPr>
        <p:blipFill rotWithShape="1">
          <a:blip r:embed="rId3">
            <a:alphaModFix/>
          </a:blip>
          <a:srcRect b="0" l="0" r="0" t="0"/>
          <a:stretch/>
        </p:blipFill>
        <p:spPr>
          <a:xfrm>
            <a:off x="3676650" y="5904000"/>
            <a:ext cx="1790700" cy="533400"/>
          </a:xfrm>
          <a:prstGeom prst="rect">
            <a:avLst/>
          </a:prstGeom>
          <a:noFill/>
          <a:ln>
            <a:noFill/>
          </a:ln>
        </p:spPr>
      </p:pic>
      <p:sp>
        <p:nvSpPr>
          <p:cNvPr id="67" name="Google Shape;67;p66"/>
          <p:cNvSpPr txBox="1"/>
          <p:nvPr>
            <p:ph idx="2" type="body"/>
          </p:nvPr>
        </p:nvSpPr>
        <p:spPr>
          <a:xfrm>
            <a:off x="419099" y="4794250"/>
            <a:ext cx="2800351" cy="1698625"/>
          </a:xfrm>
          <a:prstGeom prst="rect">
            <a:avLst/>
          </a:prstGeom>
          <a:solidFill>
            <a:schemeClr val="accent2"/>
          </a:solidFill>
          <a:ln>
            <a:noFill/>
          </a:ln>
        </p:spPr>
        <p:txBody>
          <a:bodyPr anchorCtr="0" anchor="ctr" bIns="0" lIns="0" spcFirstLastPara="1" rIns="0" wrap="square" tIns="0">
            <a:noAutofit/>
          </a:bodyPr>
          <a:lstStyle>
            <a:lvl1pPr indent="-228600" lvl="0" marL="457200" marR="0" algn="ctr">
              <a:lnSpc>
                <a:spcPct val="120000"/>
              </a:lnSpc>
              <a:spcBef>
                <a:spcPts val="0"/>
              </a:spcBef>
              <a:spcAft>
                <a:spcPts val="0"/>
              </a:spcAft>
              <a:buClr>
                <a:schemeClr val="lt1"/>
              </a:buClr>
              <a:buSzPts val="1400"/>
              <a:buFont typeface="Arial"/>
              <a:buNone/>
              <a:defRPr b="1" i="0" sz="1400">
                <a:solidFill>
                  <a:schemeClr val="lt1"/>
                </a:solidFill>
              </a:defRPr>
            </a:lvl1pPr>
            <a:lvl2pPr indent="-228600" lvl="1" marL="914400" algn="l">
              <a:lnSpc>
                <a:spcPct val="105000"/>
              </a:lnSpc>
              <a:spcBef>
                <a:spcPts val="0"/>
              </a:spcBef>
              <a:spcAft>
                <a:spcPts val="0"/>
              </a:spcAft>
              <a:buClr>
                <a:schemeClr val="accent4"/>
              </a:buClr>
              <a:buSzPts val="1800"/>
              <a:buNone/>
              <a:defRPr/>
            </a:lvl2pPr>
            <a:lvl3pPr indent="-342900" lvl="2" marL="1371600" algn="l">
              <a:lnSpc>
                <a:spcPct val="105000"/>
              </a:lnSpc>
              <a:spcBef>
                <a:spcPts val="0"/>
              </a:spcBef>
              <a:spcAft>
                <a:spcPts val="0"/>
              </a:spcAft>
              <a:buClr>
                <a:schemeClr val="accent4"/>
              </a:buClr>
              <a:buSzPts val="1800"/>
              <a:buChar char="-"/>
              <a:defRPr/>
            </a:lvl3pPr>
            <a:lvl4pPr indent="-228600" lvl="3" marL="1828800" algn="l">
              <a:lnSpc>
                <a:spcPct val="95000"/>
              </a:lnSpc>
              <a:spcBef>
                <a:spcPts val="800"/>
              </a:spcBef>
              <a:spcAft>
                <a:spcPts val="0"/>
              </a:spcAft>
              <a:buClr>
                <a:schemeClr val="accent4"/>
              </a:buClr>
              <a:buSzPts val="1800"/>
              <a:buNone/>
              <a:defRPr/>
            </a:lvl4pPr>
            <a:lvl5pPr indent="-228600" lvl="4" marL="2286000" algn="l">
              <a:lnSpc>
                <a:spcPct val="105000"/>
              </a:lnSpc>
              <a:spcBef>
                <a:spcPts val="800"/>
              </a:spcBef>
              <a:spcAft>
                <a:spcPts val="0"/>
              </a:spcAft>
              <a:buClr>
                <a:schemeClr val="accent4"/>
              </a:buClr>
              <a:buSzPts val="1800"/>
              <a:buNone/>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and Photo">
  <p:cSld name="Two Column and Photo">
    <p:spTree>
      <p:nvGrpSpPr>
        <p:cNvPr id="68" name="Shape 68"/>
        <p:cNvGrpSpPr/>
        <p:nvPr/>
      </p:nvGrpSpPr>
      <p:grpSpPr>
        <a:xfrm>
          <a:off x="0" y="0"/>
          <a:ext cx="0" cy="0"/>
          <a:chOff x="0" y="0"/>
          <a:chExt cx="0" cy="0"/>
        </a:xfrm>
      </p:grpSpPr>
      <p:sp>
        <p:nvSpPr>
          <p:cNvPr id="69" name="Google Shape;69;p67"/>
          <p:cNvSpPr/>
          <p:nvPr>
            <p:ph idx="2" type="pic"/>
          </p:nvPr>
        </p:nvSpPr>
        <p:spPr>
          <a:xfrm>
            <a:off x="6084000" y="1476000"/>
            <a:ext cx="2700000" cy="4140000"/>
          </a:xfrm>
          <a:prstGeom prst="rect">
            <a:avLst/>
          </a:prstGeom>
          <a:noFill/>
          <a:ln>
            <a:noFill/>
          </a:ln>
        </p:spPr>
      </p:sp>
      <p:sp>
        <p:nvSpPr>
          <p:cNvPr id="70" name="Google Shape;70;p67"/>
          <p:cNvSpPr/>
          <p:nvPr/>
        </p:nvSpPr>
        <p:spPr>
          <a:xfrm>
            <a:off x="0" y="0"/>
            <a:ext cx="9144000" cy="115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1" name="Google Shape;71;p67"/>
          <p:cNvSpPr txBox="1"/>
          <p:nvPr>
            <p:ph idx="12" type="sldNum"/>
          </p:nvPr>
        </p:nvSpPr>
        <p:spPr>
          <a:xfrm>
            <a:off x="8604000" y="47625"/>
            <a:ext cx="360000" cy="180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67"/>
          <p:cNvSpPr txBox="1"/>
          <p:nvPr>
            <p:ph idx="1" type="body"/>
          </p:nvPr>
        </p:nvSpPr>
        <p:spPr>
          <a:xfrm>
            <a:off x="359999" y="1475999"/>
            <a:ext cx="270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200"/>
              <a:buNone/>
              <a:defRPr sz="1200">
                <a:solidFill>
                  <a:srgbClr val="32506E"/>
                </a:solidFill>
              </a:defRPr>
            </a:lvl1pPr>
            <a:lvl2pPr indent="-228600" lvl="1" marL="914400" algn="l">
              <a:lnSpc>
                <a:spcPct val="105000"/>
              </a:lnSpc>
              <a:spcBef>
                <a:spcPts val="0"/>
              </a:spcBef>
              <a:spcAft>
                <a:spcPts val="0"/>
              </a:spcAft>
              <a:buClr>
                <a:srgbClr val="32506E"/>
              </a:buClr>
              <a:buSzPts val="1200"/>
              <a:buNone/>
              <a:defRPr sz="1200">
                <a:solidFill>
                  <a:srgbClr val="32506E"/>
                </a:solidFill>
              </a:defRPr>
            </a:lvl2pPr>
            <a:lvl3pPr indent="-304800" lvl="2" marL="1371600" algn="l">
              <a:lnSpc>
                <a:spcPct val="105000"/>
              </a:lnSpc>
              <a:spcBef>
                <a:spcPts val="0"/>
              </a:spcBef>
              <a:spcAft>
                <a:spcPts val="0"/>
              </a:spcAft>
              <a:buClr>
                <a:srgbClr val="32506E"/>
              </a:buClr>
              <a:buSzPts val="1200"/>
              <a:buChar char="-"/>
              <a:defRPr sz="1200">
                <a:solidFill>
                  <a:srgbClr val="32506E"/>
                </a:solidFill>
              </a:defRPr>
            </a:lvl3pPr>
            <a:lvl4pPr indent="-228600" lvl="3" marL="1828800" algn="l">
              <a:lnSpc>
                <a:spcPct val="95000"/>
              </a:lnSpc>
              <a:spcBef>
                <a:spcPts val="800"/>
              </a:spcBef>
              <a:spcAft>
                <a:spcPts val="0"/>
              </a:spcAft>
              <a:buClr>
                <a:srgbClr val="32506E"/>
              </a:buClr>
              <a:buSzPts val="1200"/>
              <a:buNone/>
              <a:defRPr sz="1200">
                <a:solidFill>
                  <a:srgbClr val="32506E"/>
                </a:solidFill>
              </a:defRPr>
            </a:lvl4pPr>
            <a:lvl5pPr indent="-228600" lvl="4" marL="2286000" algn="l">
              <a:lnSpc>
                <a:spcPct val="105000"/>
              </a:lnSpc>
              <a:spcBef>
                <a:spcPts val="800"/>
              </a:spcBef>
              <a:spcAft>
                <a:spcPts val="0"/>
              </a:spcAft>
              <a:buClr>
                <a:srgbClr val="32506E"/>
              </a:buClr>
              <a:buSzPts val="1200"/>
              <a:buNone/>
              <a:defRPr sz="1200">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sp>
        <p:nvSpPr>
          <p:cNvPr id="73" name="Google Shape;73;p67"/>
          <p:cNvSpPr txBox="1"/>
          <p:nvPr>
            <p:ph idx="3" type="body"/>
          </p:nvPr>
        </p:nvSpPr>
        <p:spPr>
          <a:xfrm>
            <a:off x="3222000" y="1475999"/>
            <a:ext cx="2700000" cy="41400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0"/>
              </a:spcBef>
              <a:spcAft>
                <a:spcPts val="0"/>
              </a:spcAft>
              <a:buClr>
                <a:srgbClr val="32506E"/>
              </a:buClr>
              <a:buSzPts val="1200"/>
              <a:buNone/>
              <a:defRPr sz="1200">
                <a:solidFill>
                  <a:srgbClr val="32506E"/>
                </a:solidFill>
              </a:defRPr>
            </a:lvl1pPr>
            <a:lvl2pPr indent="-228600" lvl="1" marL="914400" algn="l">
              <a:lnSpc>
                <a:spcPct val="105000"/>
              </a:lnSpc>
              <a:spcBef>
                <a:spcPts val="0"/>
              </a:spcBef>
              <a:spcAft>
                <a:spcPts val="0"/>
              </a:spcAft>
              <a:buClr>
                <a:srgbClr val="32506E"/>
              </a:buClr>
              <a:buSzPts val="1200"/>
              <a:buNone/>
              <a:defRPr sz="1200">
                <a:solidFill>
                  <a:srgbClr val="32506E"/>
                </a:solidFill>
              </a:defRPr>
            </a:lvl2pPr>
            <a:lvl3pPr indent="-304800" lvl="2" marL="1371600" algn="l">
              <a:lnSpc>
                <a:spcPct val="105000"/>
              </a:lnSpc>
              <a:spcBef>
                <a:spcPts val="0"/>
              </a:spcBef>
              <a:spcAft>
                <a:spcPts val="0"/>
              </a:spcAft>
              <a:buClr>
                <a:srgbClr val="32506E"/>
              </a:buClr>
              <a:buSzPts val="1200"/>
              <a:buChar char="-"/>
              <a:defRPr sz="1200">
                <a:solidFill>
                  <a:srgbClr val="32506E"/>
                </a:solidFill>
              </a:defRPr>
            </a:lvl3pPr>
            <a:lvl4pPr indent="-228600" lvl="3" marL="1828800" algn="l">
              <a:lnSpc>
                <a:spcPct val="95000"/>
              </a:lnSpc>
              <a:spcBef>
                <a:spcPts val="800"/>
              </a:spcBef>
              <a:spcAft>
                <a:spcPts val="0"/>
              </a:spcAft>
              <a:buClr>
                <a:srgbClr val="32506E"/>
              </a:buClr>
              <a:buSzPts val="1200"/>
              <a:buNone/>
              <a:defRPr sz="1200">
                <a:solidFill>
                  <a:srgbClr val="32506E"/>
                </a:solidFill>
              </a:defRPr>
            </a:lvl4pPr>
            <a:lvl5pPr indent="-228600" lvl="4" marL="2286000" algn="l">
              <a:lnSpc>
                <a:spcPct val="105000"/>
              </a:lnSpc>
              <a:spcBef>
                <a:spcPts val="800"/>
              </a:spcBef>
              <a:spcAft>
                <a:spcPts val="0"/>
              </a:spcAft>
              <a:buClr>
                <a:srgbClr val="32506E"/>
              </a:buClr>
              <a:buSzPts val="1200"/>
              <a:buNone/>
              <a:defRPr sz="1200">
                <a:solidFill>
                  <a:srgbClr val="32506E"/>
                </a:solidFill>
              </a:defRPr>
            </a:lvl5pPr>
            <a:lvl6pPr indent="-342900" lvl="5" marL="2743200" algn="l">
              <a:lnSpc>
                <a:spcPct val="105000"/>
              </a:lnSpc>
              <a:spcBef>
                <a:spcPts val="600"/>
              </a:spcBef>
              <a:spcAft>
                <a:spcPts val="0"/>
              </a:spcAft>
              <a:buClr>
                <a:schemeClr val="accent4"/>
              </a:buClr>
              <a:buSzPts val="1800"/>
              <a:buChar char="-"/>
              <a:defRPr/>
            </a:lvl6pPr>
            <a:lvl7pPr indent="-228600" lvl="6" marL="3200400" algn="l">
              <a:lnSpc>
                <a:spcPct val="95000"/>
              </a:lnSpc>
              <a:spcBef>
                <a:spcPts val="600"/>
              </a:spcBef>
              <a:spcAft>
                <a:spcPts val="0"/>
              </a:spcAft>
              <a:buClr>
                <a:schemeClr val="accent4"/>
              </a:buClr>
              <a:buSzPts val="1800"/>
              <a:buNone/>
              <a:defRPr/>
            </a:lvl7pPr>
            <a:lvl8pPr indent="-228600" lvl="7" marL="3657600" algn="l">
              <a:lnSpc>
                <a:spcPct val="95000"/>
              </a:lnSpc>
              <a:spcBef>
                <a:spcPts val="0"/>
              </a:spcBef>
              <a:spcAft>
                <a:spcPts val="0"/>
              </a:spcAft>
              <a:buClr>
                <a:schemeClr val="accent4"/>
              </a:buClr>
              <a:buSzPts val="1800"/>
              <a:buNone/>
              <a:defRPr/>
            </a:lvl8pPr>
            <a:lvl9pPr indent="-228600" lvl="8" marL="4114800" algn="l">
              <a:lnSpc>
                <a:spcPct val="95000"/>
              </a:lnSpc>
              <a:spcBef>
                <a:spcPts val="0"/>
              </a:spcBef>
              <a:spcAft>
                <a:spcPts val="0"/>
              </a:spcAft>
              <a:buClr>
                <a:schemeClr val="accent4"/>
              </a:buClr>
              <a:buSzPts val="1800"/>
              <a:buNone/>
              <a:defRPr/>
            </a:lvl9pPr>
          </a:lstStyle>
          <a:p/>
        </p:txBody>
      </p:sp>
      <p:pic>
        <p:nvPicPr>
          <p:cNvPr id="74" name="Google Shape;74;p67"/>
          <p:cNvPicPr preferRelativeResize="0"/>
          <p:nvPr/>
        </p:nvPicPr>
        <p:blipFill rotWithShape="1">
          <a:blip r:embed="rId2">
            <a:alphaModFix/>
          </a:blip>
          <a:srcRect b="0" l="0" r="0" t="0"/>
          <a:stretch/>
        </p:blipFill>
        <p:spPr>
          <a:xfrm>
            <a:off x="3682311" y="5905500"/>
            <a:ext cx="1779378" cy="533400"/>
          </a:xfrm>
          <a:prstGeom prst="rect">
            <a:avLst/>
          </a:prstGeom>
          <a:noFill/>
          <a:ln>
            <a:noFill/>
          </a:ln>
        </p:spPr>
      </p:pic>
      <p:sp>
        <p:nvSpPr>
          <p:cNvPr id="75" name="Google Shape;75;p6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800"/>
              <a:buFont typeface="Georgia"/>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7"/>
          <p:cNvSpPr txBox="1"/>
          <p:nvPr/>
        </p:nvSpPr>
        <p:spPr>
          <a:xfrm>
            <a:off x="1143000" y="142516"/>
            <a:ext cx="6858000" cy="2756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400" cap="none">
                <a:solidFill>
                  <a:schemeClr val="lt1"/>
                </a:solidFill>
                <a:latin typeface="Arial"/>
                <a:ea typeface="Arial"/>
                <a:cs typeface="Arial"/>
                <a:sym typeface="Arial"/>
              </a:rPr>
              <a:t>SPRU - SCIENCE POLICY RESEARCH UNIT</a:t>
            </a:r>
            <a:endParaRPr/>
          </a:p>
        </p:txBody>
      </p:sp>
    </p:spTree>
  </p:cSld>
  <p:clrMapOvr>
    <a:masterClrMapping/>
  </p:clrMapOvr>
  <p:extLst>
    <p:ext uri="{DCECCB84-F9BA-43D5-87BE-67443E8EF086}">
      <p15:sldGuideLst>
        <p15:guide id="1" orient="horz" pos="2160">
          <p15:clr>
            <a:srgbClr val="FBAE40"/>
          </p15:clr>
        </p15:guide>
        <p15:guide id="2" pos="2857">
          <p15:clr>
            <a:srgbClr val="FBAE40"/>
          </p15:clr>
        </p15:guide>
        <p15:guide id="3" pos="2903">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360000" y="365125"/>
            <a:ext cx="8424000" cy="1325563"/>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4"/>
              </a:buClr>
              <a:buSzPts val="4400"/>
              <a:buFont typeface="Georgia"/>
              <a:buNone/>
              <a:defRPr b="0" i="0" sz="4400" u="none" cap="none" strike="noStrike">
                <a:solidFill>
                  <a:schemeClr val="accent4"/>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360000" y="1825625"/>
            <a:ext cx="8424000" cy="4351338"/>
          </a:xfrm>
          <a:prstGeom prst="rect">
            <a:avLst/>
          </a:prstGeom>
          <a:noFill/>
          <a:ln>
            <a:noFill/>
          </a:ln>
        </p:spPr>
        <p:txBody>
          <a:bodyPr anchorCtr="0" anchor="t" bIns="0" lIns="0" spcFirstLastPara="1" rIns="0" wrap="square" tIns="0">
            <a:noAutofit/>
          </a:bodyPr>
          <a:lstStyle>
            <a:lvl1pPr indent="-228600" lvl="0" marL="4572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1pPr>
            <a:lvl2pPr indent="-228600" lvl="1" marL="914400" marR="0" rtl="0" algn="l">
              <a:lnSpc>
                <a:spcPct val="105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2pPr>
            <a:lvl3pPr indent="-304800" lvl="2" marL="1371600" marR="0" rtl="0" algn="l">
              <a:lnSpc>
                <a:spcPct val="105000"/>
              </a:lnSpc>
              <a:spcBef>
                <a:spcPts val="0"/>
              </a:spcBef>
              <a:spcAft>
                <a:spcPts val="0"/>
              </a:spcAft>
              <a:buClr>
                <a:schemeClr val="accent4"/>
              </a:buClr>
              <a:buSzPts val="1200"/>
              <a:buFont typeface="NTR"/>
              <a:buChar char="-"/>
              <a:defRPr b="0" i="0" sz="1200" u="none" cap="none" strike="noStrike">
                <a:solidFill>
                  <a:schemeClr val="accent4"/>
                </a:solidFill>
                <a:latin typeface="Arial"/>
                <a:ea typeface="Arial"/>
                <a:cs typeface="Arial"/>
                <a:sym typeface="Arial"/>
              </a:defRPr>
            </a:lvl3pPr>
            <a:lvl4pPr indent="-228600" lvl="3" marL="1828800" marR="0" rtl="0" algn="l">
              <a:lnSpc>
                <a:spcPct val="95000"/>
              </a:lnSpc>
              <a:spcBef>
                <a:spcPts val="80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4pPr>
            <a:lvl5pPr indent="-228600" lvl="4" marL="2286000" marR="0" rtl="0" algn="l">
              <a:lnSpc>
                <a:spcPct val="105000"/>
              </a:lnSpc>
              <a:spcBef>
                <a:spcPts val="80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5pPr>
            <a:lvl6pPr indent="-304800" lvl="5" marL="2743200" marR="0" rtl="0" algn="l">
              <a:lnSpc>
                <a:spcPct val="105000"/>
              </a:lnSpc>
              <a:spcBef>
                <a:spcPts val="600"/>
              </a:spcBef>
              <a:spcAft>
                <a:spcPts val="0"/>
              </a:spcAft>
              <a:buClr>
                <a:schemeClr val="accent4"/>
              </a:buClr>
              <a:buSzPts val="1200"/>
              <a:buFont typeface="NTR"/>
              <a:buChar char="-"/>
              <a:defRPr b="0" i="0" sz="1200" u="none" cap="none" strike="noStrike">
                <a:solidFill>
                  <a:schemeClr val="accent4"/>
                </a:solidFill>
                <a:latin typeface="Arial"/>
                <a:ea typeface="Arial"/>
                <a:cs typeface="Arial"/>
                <a:sym typeface="Arial"/>
              </a:defRPr>
            </a:lvl6pPr>
            <a:lvl7pPr indent="-228600" lvl="6" marL="3200400" marR="0" rtl="0" algn="l">
              <a:lnSpc>
                <a:spcPct val="95000"/>
              </a:lnSpc>
              <a:spcBef>
                <a:spcPts val="60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7pPr>
            <a:lvl8pPr indent="-228600" lvl="7" marL="36576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8pPr>
            <a:lvl9pPr indent="-228600" lvl="8" marL="4114800" marR="0" rtl="0" algn="l">
              <a:lnSpc>
                <a:spcPct val="95000"/>
              </a:lnSpc>
              <a:spcBef>
                <a:spcPts val="0"/>
              </a:spcBef>
              <a:spcAft>
                <a:spcPts val="0"/>
              </a:spcAft>
              <a:buClr>
                <a:schemeClr val="accent4"/>
              </a:buClr>
              <a:buSzPts val="1600"/>
              <a:buFont typeface="Arial"/>
              <a:buNone/>
              <a:defRPr b="0" i="0" sz="1600" u="none" cap="none" strike="noStrike">
                <a:solidFill>
                  <a:schemeClr val="accent4"/>
                </a:solidFill>
                <a:latin typeface="Arial"/>
                <a:ea typeface="Arial"/>
                <a:cs typeface="Arial"/>
                <a:sym typeface="Arial"/>
              </a:defRPr>
            </a:lvl9pPr>
          </a:lstStyle>
          <a:p/>
        </p:txBody>
      </p:sp>
      <p:sp>
        <p:nvSpPr>
          <p:cNvPr id="12" name="Google Shape;12;p58"/>
          <p:cNvSpPr txBox="1"/>
          <p:nvPr>
            <p:ph idx="10" type="dt"/>
          </p:nvPr>
        </p:nvSpPr>
        <p:spPr>
          <a:xfrm>
            <a:off x="360000" y="6356350"/>
            <a:ext cx="2057400"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8"/>
          <p:cNvSpPr txBox="1"/>
          <p:nvPr>
            <p:ph idx="11" type="ftr"/>
          </p:nvPr>
        </p:nvSpPr>
        <p:spPr>
          <a:xfrm>
            <a:off x="167211" y="50489"/>
            <a:ext cx="3086100" cy="180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accent4"/>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8"/>
          <p:cNvSpPr txBox="1"/>
          <p:nvPr>
            <p:ph idx="12" type="sldNum"/>
          </p:nvPr>
        </p:nvSpPr>
        <p:spPr>
          <a:xfrm>
            <a:off x="8197600" y="4690745"/>
            <a:ext cx="360000" cy="180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lt1"/>
                </a:solidFill>
                <a:latin typeface="Arial"/>
                <a:ea typeface="Arial"/>
                <a:cs typeface="Arial"/>
                <a:sym typeface="Arial"/>
              </a:defRPr>
            </a:lvl1pPr>
            <a:lvl2pPr indent="0" lvl="1" marL="0" marR="0" rtl="0" algn="r">
              <a:spcBef>
                <a:spcPts val="0"/>
              </a:spcBef>
              <a:buNone/>
              <a:defRPr b="0" i="0" sz="800" u="none" cap="none" strike="noStrike">
                <a:solidFill>
                  <a:schemeClr val="lt1"/>
                </a:solidFill>
                <a:latin typeface="Arial"/>
                <a:ea typeface="Arial"/>
                <a:cs typeface="Arial"/>
                <a:sym typeface="Arial"/>
              </a:defRPr>
            </a:lvl2pPr>
            <a:lvl3pPr indent="0" lvl="2" marL="0" marR="0" rtl="0" algn="r">
              <a:spcBef>
                <a:spcPts val="0"/>
              </a:spcBef>
              <a:buNone/>
              <a:defRPr b="0" i="0" sz="800" u="none" cap="none" strike="noStrike">
                <a:solidFill>
                  <a:schemeClr val="lt1"/>
                </a:solidFill>
                <a:latin typeface="Arial"/>
                <a:ea typeface="Arial"/>
                <a:cs typeface="Arial"/>
                <a:sym typeface="Arial"/>
              </a:defRPr>
            </a:lvl3pPr>
            <a:lvl4pPr indent="0" lvl="3" marL="0" marR="0" rtl="0" algn="r">
              <a:spcBef>
                <a:spcPts val="0"/>
              </a:spcBef>
              <a:buNone/>
              <a:defRPr b="0" i="0" sz="800" u="none" cap="none" strike="noStrike">
                <a:solidFill>
                  <a:schemeClr val="lt1"/>
                </a:solidFill>
                <a:latin typeface="Arial"/>
                <a:ea typeface="Arial"/>
                <a:cs typeface="Arial"/>
                <a:sym typeface="Arial"/>
              </a:defRPr>
            </a:lvl4pPr>
            <a:lvl5pPr indent="0" lvl="4" marL="0" marR="0" rtl="0" algn="r">
              <a:spcBef>
                <a:spcPts val="0"/>
              </a:spcBef>
              <a:buNone/>
              <a:defRPr b="0" i="0" sz="800" u="none" cap="none" strike="noStrike">
                <a:solidFill>
                  <a:schemeClr val="lt1"/>
                </a:solidFill>
                <a:latin typeface="Arial"/>
                <a:ea typeface="Arial"/>
                <a:cs typeface="Arial"/>
                <a:sym typeface="Arial"/>
              </a:defRPr>
            </a:lvl5pPr>
            <a:lvl6pPr indent="0" lvl="5" marL="0" marR="0" rtl="0" algn="r">
              <a:spcBef>
                <a:spcPts val="0"/>
              </a:spcBef>
              <a:buNone/>
              <a:defRPr b="0" i="0" sz="800" u="none" cap="none" strike="noStrike">
                <a:solidFill>
                  <a:schemeClr val="lt1"/>
                </a:solidFill>
                <a:latin typeface="Arial"/>
                <a:ea typeface="Arial"/>
                <a:cs typeface="Arial"/>
                <a:sym typeface="Arial"/>
              </a:defRPr>
            </a:lvl6pPr>
            <a:lvl7pPr indent="0" lvl="6" marL="0" marR="0" rtl="0" algn="r">
              <a:spcBef>
                <a:spcPts val="0"/>
              </a:spcBef>
              <a:buNone/>
              <a:defRPr b="0" i="0" sz="800" u="none" cap="none" strike="noStrike">
                <a:solidFill>
                  <a:schemeClr val="lt1"/>
                </a:solidFill>
                <a:latin typeface="Arial"/>
                <a:ea typeface="Arial"/>
                <a:cs typeface="Arial"/>
                <a:sym typeface="Arial"/>
              </a:defRPr>
            </a:lvl7pPr>
            <a:lvl8pPr indent="0" lvl="7" marL="0" marR="0" rtl="0" algn="r">
              <a:spcBef>
                <a:spcPts val="0"/>
              </a:spcBef>
              <a:buNone/>
              <a:defRPr b="0" i="0" sz="800" u="none" cap="none" strike="noStrike">
                <a:solidFill>
                  <a:schemeClr val="lt1"/>
                </a:solidFill>
                <a:latin typeface="Arial"/>
                <a:ea typeface="Arial"/>
                <a:cs typeface="Arial"/>
                <a:sym typeface="Arial"/>
              </a:defRPr>
            </a:lvl8pPr>
            <a:lvl9pPr indent="0" lvl="8" marL="0" marR="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58"/>
          <p:cNvSpPr txBox="1"/>
          <p:nvPr/>
        </p:nvSpPr>
        <p:spPr>
          <a:xfrm>
            <a:off x="8424000" y="6448912"/>
            <a:ext cx="360000" cy="1800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hyperlink" Target="https://r4ds.hadley.nz/" TargetMode="Externa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hyperlink" Target="https://wesmckinney.com/book/"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www.youtube.com/watch?v=HluANRwPyNo" TargetMode="Externa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1.png"/><Relationship Id="rId13" Type="http://schemas.openxmlformats.org/officeDocument/2006/relationships/image" Target="../media/image52.png"/><Relationship Id="rId12"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26.png"/><Relationship Id="rId9" Type="http://schemas.openxmlformats.org/officeDocument/2006/relationships/image" Target="../media/image50.png"/><Relationship Id="rId1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69.png"/><Relationship Id="rId8" Type="http://schemas.openxmlformats.org/officeDocument/2006/relationships/image" Target="../media/image27.png"/></Relationships>
</file>

<file path=ppt/slides/_rels/slide3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1.png"/><Relationship Id="rId13" Type="http://schemas.openxmlformats.org/officeDocument/2006/relationships/image" Target="../media/image52.png"/><Relationship Id="rId12"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26.png"/><Relationship Id="rId9" Type="http://schemas.openxmlformats.org/officeDocument/2006/relationships/image" Target="../media/image50.png"/><Relationship Id="rId1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69.png"/><Relationship Id="rId8"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r4ds.hadley.nz/" TargetMode="External"/><Relationship Id="rId4" Type="http://schemas.openxmlformats.org/officeDocument/2006/relationships/hyperlink" Target="https://www.tidytextmining.com" TargetMode="External"/><Relationship Id="rId5" Type="http://schemas.openxmlformats.org/officeDocument/2006/relationships/image" Target="../media/image44.png"/><Relationship Id="rId6"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blog.rstudio.com/2019/12/17/r-vs-python-what-s-the-best-for-language-for-data-science/" TargetMode="External"/><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9.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Introduction</a:t>
            </a:r>
            <a:endParaRPr/>
          </a:p>
        </p:txBody>
      </p:sp>
      <p:sp>
        <p:nvSpPr>
          <p:cNvPr id="166" name="Google Shape;166;p1"/>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t>Introductory Data Science for Innovation (995N1)</a:t>
            </a:r>
            <a:endParaRPr/>
          </a:p>
          <a:p>
            <a:pPr indent="0" lvl="0" marL="0" rtl="0" algn="ctr">
              <a:lnSpc>
                <a:spcPct val="95000"/>
              </a:lnSpc>
              <a:spcBef>
                <a:spcPts val="0"/>
              </a:spcBef>
              <a:spcAft>
                <a:spcPts val="0"/>
              </a:spcAft>
              <a:buClr>
                <a:schemeClr val="lt1"/>
              </a:buClr>
              <a:buSzPts val="2000"/>
              <a:buNone/>
            </a:pPr>
            <a:r>
              <a:t/>
            </a:r>
            <a:endParaRPr/>
          </a:p>
          <a:p>
            <a:pPr indent="0" lvl="0" marL="0" rtl="0" algn="ctr">
              <a:lnSpc>
                <a:spcPct val="95000"/>
              </a:lnSpc>
              <a:spcBef>
                <a:spcPts val="0"/>
              </a:spcBef>
              <a:spcAft>
                <a:spcPts val="0"/>
              </a:spcAft>
              <a:buClr>
                <a:schemeClr val="lt1"/>
              </a:buClr>
              <a:buSzPts val="2000"/>
              <a:buNone/>
            </a:pPr>
            <a:r>
              <a:rPr i="1" lang="en-GB"/>
              <a:t>Week 1</a:t>
            </a:r>
            <a:endParaRPr/>
          </a:p>
          <a:p>
            <a:pPr indent="0" lvl="0" marL="0" rtl="0" algn="ctr">
              <a:lnSpc>
                <a:spcPct val="95000"/>
              </a:lnSpc>
              <a:spcBef>
                <a:spcPts val="0"/>
              </a:spcBef>
              <a:spcAft>
                <a:spcPts val="0"/>
              </a:spcAft>
              <a:buClr>
                <a:schemeClr val="lt1"/>
              </a:buClr>
              <a:buSzPts val="2000"/>
              <a:buNone/>
            </a:pPr>
            <a:r>
              <a:t/>
            </a:r>
            <a:endParaRPr/>
          </a:p>
          <a:p>
            <a:pPr indent="0" lvl="0" marL="0" rtl="0" algn="ctr">
              <a:lnSpc>
                <a:spcPct val="95000"/>
              </a:lnSpc>
              <a:spcBef>
                <a:spcPts val="0"/>
              </a:spcBef>
              <a:spcAft>
                <a:spcPts val="0"/>
              </a:spcAft>
              <a:buClr>
                <a:schemeClr val="lt1"/>
              </a:buClr>
              <a:buSzPts val="2000"/>
              <a:buNone/>
            </a:pPr>
            <a:r>
              <a:rPr lang="en-GB"/>
              <a:t>David Eggleton</a:t>
            </a:r>
            <a:endParaRPr/>
          </a:p>
          <a:p>
            <a:pPr indent="0" lvl="0" marL="0" rtl="0" algn="ctr">
              <a:lnSpc>
                <a:spcPct val="95000"/>
              </a:lnSpc>
              <a:spcBef>
                <a:spcPts val="0"/>
              </a:spcBef>
              <a:spcAft>
                <a:spcPts val="0"/>
              </a:spcAft>
              <a:buClr>
                <a:schemeClr val="lt1"/>
              </a:buClr>
              <a:buSzPts val="2000"/>
              <a:buNone/>
            </a:pPr>
            <a:r>
              <a:rPr lang="en-GB"/>
              <a:t>With thanks to Frédérique Bone &amp; Daniele Rotolo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5a68c5dc4f_0_24"/>
          <p:cNvSpPr txBox="1"/>
          <p:nvPr>
            <p:ph idx="1" type="body"/>
          </p:nvPr>
        </p:nvSpPr>
        <p:spPr>
          <a:xfrm>
            <a:off x="360363" y="1470025"/>
            <a:ext cx="8423400" cy="4164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Introduction to programming and data manipulation:</a:t>
            </a:r>
            <a:endParaRPr/>
          </a:p>
          <a:p>
            <a:pPr indent="0" lvl="0" marL="0" rtl="0" algn="l">
              <a:lnSpc>
                <a:spcPct val="95000"/>
              </a:lnSpc>
              <a:spcBef>
                <a:spcPts val="0"/>
              </a:spcBef>
              <a:spcAft>
                <a:spcPts val="0"/>
              </a:spcAft>
              <a:buClr>
                <a:srgbClr val="32506E"/>
              </a:buClr>
              <a:buSzPts val="2800"/>
              <a:buNone/>
            </a:pPr>
            <a:r>
              <a:t/>
            </a:r>
            <a:endParaRPr sz="2800"/>
          </a:p>
          <a:p>
            <a:pPr indent="-285750" lvl="0" marL="285750" rtl="0" algn="l">
              <a:lnSpc>
                <a:spcPct val="95000"/>
              </a:lnSpc>
              <a:spcBef>
                <a:spcPts val="0"/>
              </a:spcBef>
              <a:spcAft>
                <a:spcPts val="0"/>
              </a:spcAft>
              <a:buClr>
                <a:srgbClr val="32506E"/>
              </a:buClr>
              <a:buSzPts val="2600"/>
              <a:buFont typeface="Arial"/>
              <a:buChar char="•"/>
            </a:pPr>
            <a:r>
              <a:rPr lang="en-GB" sz="2600"/>
              <a:t>Week 1: 	Introduction</a:t>
            </a:r>
            <a:endParaRPr sz="1500"/>
          </a:p>
          <a:p>
            <a:pPr indent="0" lvl="0" marL="0" rtl="0" algn="l">
              <a:lnSpc>
                <a:spcPct val="95000"/>
              </a:lnSpc>
              <a:spcBef>
                <a:spcPts val="0"/>
              </a:spcBef>
              <a:spcAft>
                <a:spcPts val="0"/>
              </a:spcAft>
              <a:buClr>
                <a:srgbClr val="32506E"/>
              </a:buClr>
              <a:buSzPts val="1500"/>
              <a:buNone/>
            </a:pPr>
            <a:r>
              <a:t/>
            </a:r>
            <a:endParaRPr sz="1500"/>
          </a:p>
          <a:p>
            <a:pPr indent="-285750" lvl="0" marL="285750" rtl="0" algn="l">
              <a:lnSpc>
                <a:spcPct val="95000"/>
              </a:lnSpc>
              <a:spcBef>
                <a:spcPts val="0"/>
              </a:spcBef>
              <a:spcAft>
                <a:spcPts val="0"/>
              </a:spcAft>
              <a:buClr>
                <a:srgbClr val="32506E"/>
              </a:buClr>
              <a:buSzPts val="2600"/>
              <a:buFont typeface="Arial"/>
              <a:buChar char="•"/>
            </a:pPr>
            <a:r>
              <a:rPr lang="en-GB" sz="2600"/>
              <a:t>Week 2: 	Data structure</a:t>
            </a:r>
            <a:endParaRPr sz="1500"/>
          </a:p>
          <a:p>
            <a:pPr indent="0" lvl="0" marL="0" rtl="0" algn="l">
              <a:lnSpc>
                <a:spcPct val="95000"/>
              </a:lnSpc>
              <a:spcBef>
                <a:spcPts val="0"/>
              </a:spcBef>
              <a:spcAft>
                <a:spcPts val="0"/>
              </a:spcAft>
              <a:buClr>
                <a:srgbClr val="32506E"/>
              </a:buClr>
              <a:buSzPts val="1500"/>
              <a:buNone/>
            </a:pPr>
            <a:r>
              <a:t/>
            </a:r>
            <a:endParaRPr sz="1500"/>
          </a:p>
          <a:p>
            <a:pPr indent="-285750" lvl="0" marL="285750" rtl="0" algn="l">
              <a:lnSpc>
                <a:spcPct val="95000"/>
              </a:lnSpc>
              <a:spcBef>
                <a:spcPts val="0"/>
              </a:spcBef>
              <a:spcAft>
                <a:spcPts val="0"/>
              </a:spcAft>
              <a:buClr>
                <a:srgbClr val="32506E"/>
              </a:buClr>
              <a:buSzPts val="2600"/>
              <a:buFont typeface="Arial"/>
              <a:buChar char="•"/>
            </a:pPr>
            <a:r>
              <a:rPr lang="en-GB" sz="2600"/>
              <a:t>Week 3: 	Data Collection and </a:t>
            </a:r>
            <a:br>
              <a:rPr lang="en-GB" sz="2600"/>
            </a:br>
            <a:r>
              <a:rPr lang="en-GB" sz="2600"/>
              <a:t>	Transformation</a:t>
            </a:r>
            <a:endParaRPr/>
          </a:p>
          <a:p>
            <a:pPr indent="-107950" lvl="0" marL="28575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p:txBody>
      </p:sp>
      <p:sp>
        <p:nvSpPr>
          <p:cNvPr id="231" name="Google Shape;231;g15a68c5dc4f_0_24"/>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Outline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5a68c5dc4f_0_30"/>
          <p:cNvSpPr txBox="1"/>
          <p:nvPr>
            <p:ph idx="1" type="body"/>
          </p:nvPr>
        </p:nvSpPr>
        <p:spPr>
          <a:xfrm>
            <a:off x="360363" y="1470025"/>
            <a:ext cx="8624700" cy="4164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Data in the wild:</a:t>
            </a:r>
            <a:endParaRPr/>
          </a:p>
          <a:p>
            <a:pPr indent="-120650" lvl="0" marL="285750" rtl="0" algn="l">
              <a:lnSpc>
                <a:spcPct val="95000"/>
              </a:lnSpc>
              <a:spcBef>
                <a:spcPts val="0"/>
              </a:spcBef>
              <a:spcAft>
                <a:spcPts val="0"/>
              </a:spcAft>
              <a:buClr>
                <a:srgbClr val="32506E"/>
              </a:buClr>
              <a:buSzPts val="2600"/>
              <a:buFont typeface="Arial"/>
              <a:buNone/>
            </a:pPr>
            <a:r>
              <a:t/>
            </a:r>
            <a:endParaRPr sz="2600"/>
          </a:p>
          <a:p>
            <a:pPr indent="-285750" lvl="0" marL="285750" rtl="0" algn="l">
              <a:lnSpc>
                <a:spcPct val="95000"/>
              </a:lnSpc>
              <a:spcBef>
                <a:spcPts val="0"/>
              </a:spcBef>
              <a:spcAft>
                <a:spcPts val="0"/>
              </a:spcAft>
              <a:buClr>
                <a:srgbClr val="32506E"/>
              </a:buClr>
              <a:buSzPts val="2600"/>
              <a:buFont typeface="Arial"/>
              <a:buChar char="•"/>
            </a:pPr>
            <a:r>
              <a:rPr lang="en-GB" sz="2600"/>
              <a:t>Week 4: 	Data sources and innovation indicators </a:t>
            </a:r>
            <a:br>
              <a:rPr lang="en-GB" sz="2600"/>
            </a:br>
            <a:r>
              <a:rPr lang="en-GB" sz="2600"/>
              <a:t>	innovation 1</a:t>
            </a:r>
            <a:endParaRPr/>
          </a:p>
          <a:p>
            <a:pPr indent="-285750" lvl="0" marL="285750" rtl="0" algn="l">
              <a:lnSpc>
                <a:spcPct val="95000"/>
              </a:lnSpc>
              <a:spcBef>
                <a:spcPts val="0"/>
              </a:spcBef>
              <a:spcAft>
                <a:spcPts val="0"/>
              </a:spcAft>
              <a:buClr>
                <a:schemeClr val="accent2"/>
              </a:buClr>
              <a:buSzPts val="2600"/>
              <a:buNone/>
            </a:pPr>
            <a:r>
              <a:rPr b="1" i="1" lang="en-GB" sz="2600">
                <a:solidFill>
                  <a:schemeClr val="accent2"/>
                </a:solidFill>
              </a:rPr>
              <a:t>		</a:t>
            </a:r>
            <a:endParaRPr i="1" sz="2600">
              <a:solidFill>
                <a:schemeClr val="accent2"/>
              </a:solidFill>
            </a:endParaRPr>
          </a:p>
          <a:p>
            <a:pPr indent="0" lvl="0" marL="0" rtl="0" algn="l">
              <a:lnSpc>
                <a:spcPct val="95000"/>
              </a:lnSpc>
              <a:spcBef>
                <a:spcPts val="0"/>
              </a:spcBef>
              <a:spcAft>
                <a:spcPts val="0"/>
              </a:spcAft>
              <a:buClr>
                <a:srgbClr val="32506E"/>
              </a:buClr>
              <a:buSzPts val="1500"/>
              <a:buNone/>
            </a:pPr>
            <a:r>
              <a:t/>
            </a:r>
            <a:endParaRPr sz="1500"/>
          </a:p>
          <a:p>
            <a:pPr indent="0" lvl="0" marL="0" rtl="0" algn="l">
              <a:lnSpc>
                <a:spcPct val="95000"/>
              </a:lnSpc>
              <a:spcBef>
                <a:spcPts val="0"/>
              </a:spcBef>
              <a:spcAft>
                <a:spcPts val="0"/>
              </a:spcAft>
              <a:buClr>
                <a:srgbClr val="32506E"/>
              </a:buClr>
              <a:buSzPts val="1500"/>
              <a:buNone/>
            </a:pPr>
            <a:r>
              <a:t/>
            </a:r>
            <a:endParaRPr sz="1500"/>
          </a:p>
          <a:p>
            <a:pPr indent="-285750" lvl="0" marL="285750" rtl="0" algn="l">
              <a:lnSpc>
                <a:spcPct val="95000"/>
              </a:lnSpc>
              <a:spcBef>
                <a:spcPts val="0"/>
              </a:spcBef>
              <a:spcAft>
                <a:spcPts val="0"/>
              </a:spcAft>
              <a:buClr>
                <a:srgbClr val="32506E"/>
              </a:buClr>
              <a:buSzPts val="2600"/>
              <a:buFont typeface="Arial"/>
              <a:buChar char="•"/>
            </a:pPr>
            <a:r>
              <a:rPr lang="en-GB" sz="2600"/>
              <a:t>Week 5: 	Data sources and innovation indicators </a:t>
            </a:r>
            <a:br>
              <a:rPr lang="en-GB" sz="2600"/>
            </a:br>
            <a:r>
              <a:rPr lang="en-GB" sz="2600"/>
              <a:t>	innovation 2 (Guest lecture – ResearchFish 	TBC)</a:t>
            </a:r>
            <a:endParaRPr/>
          </a:p>
          <a:p>
            <a:pPr indent="-107950" lvl="0" marL="28575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p:txBody>
      </p:sp>
      <p:sp>
        <p:nvSpPr>
          <p:cNvPr id="238" name="Google Shape;238;g15a68c5dc4f_0_30"/>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Lecture outline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5a68c5dc4f_0_36"/>
          <p:cNvSpPr txBox="1"/>
          <p:nvPr>
            <p:ph idx="1" type="body"/>
          </p:nvPr>
        </p:nvSpPr>
        <p:spPr>
          <a:xfrm>
            <a:off x="360363" y="1470025"/>
            <a:ext cx="8423400" cy="4164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Analysing innovation data:</a:t>
            </a:r>
            <a:endParaRPr/>
          </a:p>
          <a:p>
            <a:pPr indent="0" lvl="0" marL="0" rtl="0" algn="l">
              <a:lnSpc>
                <a:spcPct val="95000"/>
              </a:lnSpc>
              <a:spcBef>
                <a:spcPts val="0"/>
              </a:spcBef>
              <a:spcAft>
                <a:spcPts val="0"/>
              </a:spcAft>
              <a:buClr>
                <a:srgbClr val="32506E"/>
              </a:buClr>
              <a:buSzPts val="2600"/>
              <a:buNone/>
            </a:pPr>
            <a:r>
              <a:t/>
            </a:r>
            <a:endParaRPr sz="2600"/>
          </a:p>
          <a:p>
            <a:pPr indent="-457200" lvl="0" marL="457200" rtl="0" algn="l">
              <a:lnSpc>
                <a:spcPct val="95000"/>
              </a:lnSpc>
              <a:spcBef>
                <a:spcPts val="0"/>
              </a:spcBef>
              <a:spcAft>
                <a:spcPts val="0"/>
              </a:spcAft>
              <a:buClr>
                <a:srgbClr val="32506E"/>
              </a:buClr>
              <a:buSzPts val="2600"/>
              <a:buFont typeface="Arial"/>
              <a:buChar char="•"/>
            </a:pPr>
            <a:r>
              <a:rPr lang="en-GB" sz="2600"/>
              <a:t>Week 6:	Textual data and text-mining (P1)</a:t>
            </a:r>
            <a:endParaRPr/>
          </a:p>
          <a:p>
            <a:pPr indent="0" lvl="0" marL="0" rtl="0" algn="l">
              <a:lnSpc>
                <a:spcPct val="95000"/>
              </a:lnSpc>
              <a:spcBef>
                <a:spcPts val="0"/>
              </a:spcBef>
              <a:spcAft>
                <a:spcPts val="0"/>
              </a:spcAft>
              <a:buClr>
                <a:srgbClr val="32506E"/>
              </a:buClr>
              <a:buSzPts val="2600"/>
              <a:buNone/>
            </a:pPr>
            <a:r>
              <a:t/>
            </a:r>
            <a:endParaRPr sz="2600">
              <a:highlight>
                <a:srgbClr val="FFFF00"/>
              </a:highlight>
            </a:endParaRPr>
          </a:p>
          <a:p>
            <a:pPr indent="-457200" lvl="0" marL="457200" rtl="0" algn="l">
              <a:lnSpc>
                <a:spcPct val="95000"/>
              </a:lnSpc>
              <a:spcBef>
                <a:spcPts val="0"/>
              </a:spcBef>
              <a:spcAft>
                <a:spcPts val="0"/>
              </a:spcAft>
              <a:buClr>
                <a:srgbClr val="32506E"/>
              </a:buClr>
              <a:buSzPts val="2600"/>
              <a:buFont typeface="Arial"/>
              <a:buChar char="•"/>
            </a:pPr>
            <a:r>
              <a:rPr lang="en-GB" sz="2600"/>
              <a:t>Week 7: 	Textual data and text-mining (P2) </a:t>
            </a:r>
            <a:endParaRPr/>
          </a:p>
          <a:p>
            <a:pPr indent="-361950" lvl="0" marL="457200" rtl="0" algn="l">
              <a:lnSpc>
                <a:spcPct val="95000"/>
              </a:lnSpc>
              <a:spcBef>
                <a:spcPts val="0"/>
              </a:spcBef>
              <a:spcAft>
                <a:spcPts val="0"/>
              </a:spcAft>
              <a:buClr>
                <a:srgbClr val="32506E"/>
              </a:buClr>
              <a:buSzPts val="1500"/>
              <a:buFont typeface="Arial"/>
              <a:buNone/>
            </a:pPr>
            <a:r>
              <a:t/>
            </a:r>
            <a:endParaRPr sz="1500"/>
          </a:p>
          <a:p>
            <a:pPr indent="-361950" lvl="0" marL="457200" rtl="0" algn="l">
              <a:lnSpc>
                <a:spcPct val="95000"/>
              </a:lnSpc>
              <a:spcBef>
                <a:spcPts val="0"/>
              </a:spcBef>
              <a:spcAft>
                <a:spcPts val="0"/>
              </a:spcAft>
              <a:buClr>
                <a:srgbClr val="32506E"/>
              </a:buClr>
              <a:buSzPts val="1500"/>
              <a:buFont typeface="Arial"/>
              <a:buNone/>
            </a:pPr>
            <a:r>
              <a:t/>
            </a:r>
            <a:endParaRPr sz="1500"/>
          </a:p>
          <a:p>
            <a:pPr indent="-457200" lvl="0" marL="457200" rtl="0" algn="l">
              <a:lnSpc>
                <a:spcPct val="95000"/>
              </a:lnSpc>
              <a:spcBef>
                <a:spcPts val="0"/>
              </a:spcBef>
              <a:spcAft>
                <a:spcPts val="0"/>
              </a:spcAft>
              <a:buClr>
                <a:srgbClr val="32506E"/>
              </a:buClr>
              <a:buSzPts val="2600"/>
              <a:buFont typeface="Arial"/>
              <a:buChar char="•"/>
            </a:pPr>
            <a:r>
              <a:rPr lang="en-GB" sz="2600"/>
              <a:t>Week 8: 	Data visualisation </a:t>
            </a:r>
            <a:endParaRPr/>
          </a:p>
          <a:p>
            <a:pPr indent="-361950" lvl="0" marL="457200" rtl="0" algn="l">
              <a:lnSpc>
                <a:spcPct val="95000"/>
              </a:lnSpc>
              <a:spcBef>
                <a:spcPts val="0"/>
              </a:spcBef>
              <a:spcAft>
                <a:spcPts val="0"/>
              </a:spcAft>
              <a:buClr>
                <a:srgbClr val="32506E"/>
              </a:buClr>
              <a:buSzPts val="1500"/>
              <a:buFont typeface="Arial"/>
              <a:buNone/>
            </a:pPr>
            <a:r>
              <a:t/>
            </a:r>
            <a:endParaRPr sz="1500"/>
          </a:p>
          <a:p>
            <a:pPr indent="-361950" lvl="0" marL="457200" rtl="0" algn="l">
              <a:lnSpc>
                <a:spcPct val="95000"/>
              </a:lnSpc>
              <a:spcBef>
                <a:spcPts val="0"/>
              </a:spcBef>
              <a:spcAft>
                <a:spcPts val="0"/>
              </a:spcAft>
              <a:buClr>
                <a:srgbClr val="32506E"/>
              </a:buClr>
              <a:buSzPts val="1500"/>
              <a:buFont typeface="Arial"/>
              <a:buNone/>
            </a:pPr>
            <a:r>
              <a:t/>
            </a:r>
            <a:endParaRPr sz="1500"/>
          </a:p>
          <a:p>
            <a:pPr indent="-457200" lvl="0" marL="457200" rtl="0" algn="l">
              <a:lnSpc>
                <a:spcPct val="95000"/>
              </a:lnSpc>
              <a:spcBef>
                <a:spcPts val="0"/>
              </a:spcBef>
              <a:spcAft>
                <a:spcPts val="0"/>
              </a:spcAft>
              <a:buClr>
                <a:srgbClr val="32506E"/>
              </a:buClr>
              <a:buSzPts val="2600"/>
              <a:buFont typeface="Arial"/>
              <a:buChar char="•"/>
            </a:pPr>
            <a:r>
              <a:rPr lang="en-GB" sz="2600"/>
              <a:t>Week 9: 	Introduction to machine learning </a:t>
            </a:r>
            <a:endParaRPr/>
          </a:p>
          <a:p>
            <a:pPr indent="-279400" lvl="0" marL="45720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p:txBody>
      </p:sp>
      <p:sp>
        <p:nvSpPr>
          <p:cNvPr id="245" name="Google Shape;245;g15a68c5dc4f_0_36"/>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Lecture outline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5a68c5dc4f_0_42"/>
          <p:cNvSpPr txBox="1"/>
          <p:nvPr>
            <p:ph idx="1" type="body"/>
          </p:nvPr>
        </p:nvSpPr>
        <p:spPr>
          <a:xfrm>
            <a:off x="360363" y="1470025"/>
            <a:ext cx="8423400" cy="4164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Wrapping up:</a:t>
            </a:r>
            <a:endParaRPr/>
          </a:p>
          <a:p>
            <a:pPr indent="0" lvl="0" marL="0" rtl="0" algn="l">
              <a:lnSpc>
                <a:spcPct val="95000"/>
              </a:lnSpc>
              <a:spcBef>
                <a:spcPts val="0"/>
              </a:spcBef>
              <a:spcAft>
                <a:spcPts val="0"/>
              </a:spcAft>
              <a:buClr>
                <a:srgbClr val="32506E"/>
              </a:buClr>
              <a:buSzPts val="2400"/>
              <a:buNone/>
            </a:pPr>
            <a:r>
              <a:t/>
            </a:r>
            <a:endParaRPr sz="2400"/>
          </a:p>
          <a:p>
            <a:pPr indent="-457200" lvl="0" marL="457200" rtl="0" algn="l">
              <a:lnSpc>
                <a:spcPct val="95000"/>
              </a:lnSpc>
              <a:spcBef>
                <a:spcPts val="0"/>
              </a:spcBef>
              <a:spcAft>
                <a:spcPts val="0"/>
              </a:spcAft>
              <a:buClr>
                <a:srgbClr val="32506E"/>
              </a:buClr>
              <a:buSzPts val="2600"/>
              <a:buFont typeface="Arial"/>
              <a:buChar char="•"/>
            </a:pPr>
            <a:r>
              <a:rPr lang="en-GB" sz="2600"/>
              <a:t>Week 10:  	Revisions</a:t>
            </a:r>
            <a:endParaRPr sz="2800"/>
          </a:p>
          <a:p>
            <a:pPr indent="-457200" lvl="0" marL="457200" rtl="0" algn="l">
              <a:lnSpc>
                <a:spcPct val="95000"/>
              </a:lnSpc>
              <a:spcBef>
                <a:spcPts val="0"/>
              </a:spcBef>
              <a:spcAft>
                <a:spcPts val="0"/>
              </a:spcAft>
              <a:buClr>
                <a:srgbClr val="32506E"/>
              </a:buClr>
              <a:buSzPts val="2600"/>
              <a:buNone/>
            </a:pPr>
            <a:r>
              <a:rPr lang="en-GB" sz="2600"/>
              <a:t>	</a:t>
            </a:r>
            <a:endParaRPr sz="2600">
              <a:solidFill>
                <a:schemeClr val="accent2"/>
              </a:solidFill>
            </a:endParaRPr>
          </a:p>
          <a:p>
            <a:pPr indent="-457200" lvl="0" marL="457200" rtl="0" algn="l">
              <a:lnSpc>
                <a:spcPct val="95000"/>
              </a:lnSpc>
              <a:spcBef>
                <a:spcPts val="0"/>
              </a:spcBef>
              <a:spcAft>
                <a:spcPts val="0"/>
              </a:spcAft>
              <a:buClr>
                <a:srgbClr val="32506E"/>
              </a:buClr>
              <a:buSzPts val="1500"/>
              <a:buNone/>
            </a:pPr>
            <a:r>
              <a:t/>
            </a:r>
            <a:endParaRPr sz="1500"/>
          </a:p>
          <a:p>
            <a:pPr indent="-457200" lvl="0" marL="457200" rtl="0" algn="l">
              <a:lnSpc>
                <a:spcPct val="95000"/>
              </a:lnSpc>
              <a:spcBef>
                <a:spcPts val="0"/>
              </a:spcBef>
              <a:spcAft>
                <a:spcPts val="0"/>
              </a:spcAft>
              <a:buClr>
                <a:srgbClr val="32506E"/>
              </a:buClr>
              <a:buSzPts val="2600"/>
              <a:buFont typeface="Arial"/>
              <a:buChar char="•"/>
            </a:pPr>
            <a:r>
              <a:rPr lang="en-GB" sz="2600"/>
              <a:t>Week 11: 	</a:t>
            </a:r>
            <a:r>
              <a:rPr lang="en-GB" sz="2800"/>
              <a:t>Data Science, Policy and Practice 	(Guest lecture –TBC)</a:t>
            </a:r>
            <a:endParaRPr/>
          </a:p>
          <a:p>
            <a:pPr indent="-279400" lvl="0" marL="457200" rtl="0" algn="l">
              <a:lnSpc>
                <a:spcPct val="95000"/>
              </a:lnSpc>
              <a:spcBef>
                <a:spcPts val="0"/>
              </a:spcBef>
              <a:spcAft>
                <a:spcPts val="0"/>
              </a:spcAft>
              <a:buClr>
                <a:srgbClr val="32506E"/>
              </a:buClr>
              <a:buSzPts val="2800"/>
              <a:buFont typeface="Arial"/>
              <a:buNone/>
            </a:pPr>
            <a:r>
              <a:t/>
            </a:r>
            <a:endParaRPr sz="2800"/>
          </a:p>
          <a:p>
            <a:pPr indent="-279400" lvl="0" marL="457200" rtl="0" algn="l">
              <a:lnSpc>
                <a:spcPct val="95000"/>
              </a:lnSpc>
              <a:spcBef>
                <a:spcPts val="0"/>
              </a:spcBef>
              <a:spcAft>
                <a:spcPts val="0"/>
              </a:spcAft>
              <a:buClr>
                <a:srgbClr val="32506E"/>
              </a:buClr>
              <a:buSzPts val="2800"/>
              <a:buFont typeface="Arial"/>
              <a:buNone/>
            </a:pPr>
            <a:r>
              <a:t/>
            </a:r>
            <a:endParaRPr sz="2800"/>
          </a:p>
        </p:txBody>
      </p:sp>
      <p:sp>
        <p:nvSpPr>
          <p:cNvPr id="252" name="Google Shape;252;g15a68c5dc4f_0_42"/>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Lecture outline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5a68c5dc4f_0_163"/>
          <p:cNvSpPr txBox="1"/>
          <p:nvPr>
            <p:ph idx="1" type="body"/>
          </p:nvPr>
        </p:nvSpPr>
        <p:spPr>
          <a:xfrm>
            <a:off x="4981575" y="1661024"/>
            <a:ext cx="3714900" cy="3723900"/>
          </a:xfrm>
          <a:prstGeom prst="rect">
            <a:avLst/>
          </a:prstGeom>
        </p:spPr>
        <p:txBody>
          <a:bodyPr anchorCtr="0" anchor="ctr" bIns="0" lIns="0" spcFirstLastPara="1" rIns="0" wrap="square" tIns="0">
            <a:noAutofit/>
          </a:bodyPr>
          <a:lstStyle/>
          <a:p>
            <a:pPr indent="-330200" lvl="0" marL="457200" rtl="0" algn="l">
              <a:spcBef>
                <a:spcPts val="0"/>
              </a:spcBef>
              <a:spcAft>
                <a:spcPts val="0"/>
              </a:spcAft>
              <a:buSzPts val="1600"/>
              <a:buChar char="●"/>
            </a:pPr>
            <a:r>
              <a:rPr lang="en-GB"/>
              <a:t>R for Data Science (2nd edition)</a:t>
            </a:r>
            <a:endParaRPr/>
          </a:p>
          <a:p>
            <a:pPr indent="-330200" lvl="0" marL="457200" rtl="0" algn="l">
              <a:spcBef>
                <a:spcPts val="0"/>
              </a:spcBef>
              <a:spcAft>
                <a:spcPts val="0"/>
              </a:spcAft>
              <a:buSzPts val="1600"/>
              <a:buChar char="●"/>
            </a:pPr>
            <a:r>
              <a:rPr lang="en-GB"/>
              <a:t>Free website</a:t>
            </a:r>
            <a:endParaRPr/>
          </a:p>
          <a:p>
            <a:pPr indent="-330200" lvl="0" marL="457200" rtl="0" algn="l">
              <a:spcBef>
                <a:spcPts val="0"/>
              </a:spcBef>
              <a:spcAft>
                <a:spcPts val="0"/>
              </a:spcAft>
              <a:buSzPts val="1600"/>
              <a:buChar char="●"/>
            </a:pPr>
            <a:r>
              <a:rPr lang="en-GB"/>
              <a:t>Physical copy available for purchase</a:t>
            </a:r>
            <a:endParaRPr/>
          </a:p>
          <a:p>
            <a:pPr indent="-330200" lvl="0" marL="457200" rtl="0" algn="l">
              <a:spcBef>
                <a:spcPts val="0"/>
              </a:spcBef>
              <a:spcAft>
                <a:spcPts val="0"/>
              </a:spcAft>
              <a:buSzPts val="1600"/>
              <a:buChar char="●"/>
            </a:pPr>
            <a:r>
              <a:rPr lang="en-GB" u="sng">
                <a:solidFill>
                  <a:schemeClr val="hlink"/>
                </a:solidFill>
                <a:hlinkClick r:id="rId3"/>
              </a:rPr>
              <a:t>https://r4ds.hadley.nz/</a:t>
            </a:r>
            <a:r>
              <a:rPr lang="en-GB"/>
              <a:t>  </a:t>
            </a:r>
            <a:endParaRPr/>
          </a:p>
        </p:txBody>
      </p:sp>
      <p:sp>
        <p:nvSpPr>
          <p:cNvPr id="259" name="Google Shape;259;g15a68c5dc4f_0_163"/>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Textbook </a:t>
            </a:r>
            <a:r>
              <a:rPr lang="en-GB"/>
              <a:t>(R)</a:t>
            </a:r>
            <a:endParaRPr/>
          </a:p>
        </p:txBody>
      </p:sp>
      <p:pic>
        <p:nvPicPr>
          <p:cNvPr id="260" name="Google Shape;260;g15a68c5dc4f_0_163"/>
          <p:cNvPicPr preferRelativeResize="0"/>
          <p:nvPr/>
        </p:nvPicPr>
        <p:blipFill>
          <a:blip r:embed="rId4">
            <a:alphaModFix/>
          </a:blip>
          <a:stretch>
            <a:fillRect/>
          </a:stretch>
        </p:blipFill>
        <p:spPr>
          <a:xfrm>
            <a:off x="152400" y="1280034"/>
            <a:ext cx="4135340" cy="54255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7d9d127576_0_0"/>
          <p:cNvSpPr/>
          <p:nvPr>
            <p:ph idx="2" type="pic"/>
          </p:nvPr>
        </p:nvSpPr>
        <p:spPr>
          <a:xfrm>
            <a:off x="180000" y="1334950"/>
            <a:ext cx="4302000" cy="5346000"/>
          </a:xfrm>
          <a:prstGeom prst="rect">
            <a:avLst/>
          </a:prstGeom>
        </p:spPr>
      </p:sp>
      <p:sp>
        <p:nvSpPr>
          <p:cNvPr id="267" name="Google Shape;267;g27d9d127576_0_0"/>
          <p:cNvSpPr txBox="1"/>
          <p:nvPr>
            <p:ph idx="1" type="body"/>
          </p:nvPr>
        </p:nvSpPr>
        <p:spPr>
          <a:xfrm>
            <a:off x="4981575" y="1661024"/>
            <a:ext cx="3714900" cy="3723900"/>
          </a:xfrm>
          <a:prstGeom prst="rect">
            <a:avLst/>
          </a:prstGeom>
        </p:spPr>
        <p:txBody>
          <a:bodyPr anchorCtr="0" anchor="ctr" bIns="0" lIns="0" spcFirstLastPara="1" rIns="0" wrap="square" tIns="0">
            <a:noAutofit/>
          </a:bodyPr>
          <a:lstStyle/>
          <a:p>
            <a:pPr indent="-330200" lvl="0" marL="457200" rtl="0" algn="l">
              <a:spcBef>
                <a:spcPts val="0"/>
              </a:spcBef>
              <a:spcAft>
                <a:spcPts val="0"/>
              </a:spcAft>
              <a:buSzPts val="1600"/>
              <a:buChar char="●"/>
            </a:pPr>
            <a:r>
              <a:rPr lang="en-GB"/>
              <a:t>I will also be (trying to) transpile the entire module into Python and will make things available to you in as near to real-time as I can through a </a:t>
            </a:r>
            <a:r>
              <a:rPr lang="en-GB"/>
              <a:t>separate</a:t>
            </a:r>
            <a:r>
              <a:rPr lang="en-GB"/>
              <a:t> git</a:t>
            </a:r>
            <a:endParaRPr/>
          </a:p>
          <a:p>
            <a:pPr indent="-330200" lvl="0" marL="457200" rtl="0" algn="l">
              <a:spcBef>
                <a:spcPts val="0"/>
              </a:spcBef>
              <a:spcAft>
                <a:spcPts val="0"/>
              </a:spcAft>
              <a:buSzPts val="1600"/>
              <a:buChar char="●"/>
            </a:pPr>
            <a:r>
              <a:rPr lang="en-GB"/>
              <a:t>Different textbook (but still free!!!)</a:t>
            </a:r>
            <a:endParaRPr/>
          </a:p>
          <a:p>
            <a:pPr indent="-330200" lvl="0" marL="457200" rtl="0" algn="l">
              <a:spcBef>
                <a:spcPts val="0"/>
              </a:spcBef>
              <a:spcAft>
                <a:spcPts val="0"/>
              </a:spcAft>
              <a:buSzPts val="1600"/>
              <a:buChar char="●"/>
            </a:pPr>
            <a:r>
              <a:rPr lang="en-GB"/>
              <a:t>Python for Data Analysis (3rd Edition)</a:t>
            </a:r>
            <a:endParaRPr/>
          </a:p>
          <a:p>
            <a:pPr indent="-330200" lvl="0" marL="457200" rtl="0" algn="l">
              <a:spcBef>
                <a:spcPts val="0"/>
              </a:spcBef>
              <a:spcAft>
                <a:spcPts val="0"/>
              </a:spcAft>
              <a:buSzPts val="1600"/>
              <a:buChar char="●"/>
            </a:pPr>
            <a:r>
              <a:rPr lang="en-GB" u="sng">
                <a:solidFill>
                  <a:schemeClr val="hlink"/>
                </a:solidFill>
                <a:hlinkClick r:id="rId3"/>
              </a:rPr>
              <a:t>https://wesmckinney.com/book/</a:t>
            </a:r>
            <a:r>
              <a:rPr lang="en-GB"/>
              <a:t> </a:t>
            </a:r>
            <a:endParaRPr/>
          </a:p>
          <a:p>
            <a:pPr indent="-330200" lvl="0" marL="457200" rtl="0" algn="l">
              <a:spcBef>
                <a:spcPts val="0"/>
              </a:spcBef>
              <a:spcAft>
                <a:spcPts val="0"/>
              </a:spcAft>
              <a:buSzPts val="1600"/>
              <a:buChar char="●"/>
            </a:pPr>
            <a:r>
              <a:rPr lang="en-GB"/>
              <a:t>Many of the fundamentals from the first few weeks transfer over perfectly</a:t>
            </a:r>
            <a:endParaRPr/>
          </a:p>
          <a:p>
            <a:pPr indent="-330200" lvl="0" marL="457200" rtl="0" algn="l">
              <a:spcBef>
                <a:spcPts val="0"/>
              </a:spcBef>
              <a:spcAft>
                <a:spcPts val="0"/>
              </a:spcAft>
              <a:buSzPts val="1600"/>
              <a:buChar char="●"/>
            </a:pPr>
            <a:r>
              <a:rPr lang="en-GB"/>
              <a:t>Other times things are easier in a different language</a:t>
            </a:r>
            <a:endParaRPr/>
          </a:p>
          <a:p>
            <a:pPr indent="-330200" lvl="0" marL="457200" rtl="0" algn="l">
              <a:spcBef>
                <a:spcPts val="0"/>
              </a:spcBef>
              <a:spcAft>
                <a:spcPts val="0"/>
              </a:spcAft>
              <a:buSzPts val="1600"/>
              <a:buChar char="●"/>
            </a:pPr>
            <a:r>
              <a:rPr lang="en-GB"/>
              <a:t>SQL</a:t>
            </a:r>
            <a:endParaRPr/>
          </a:p>
        </p:txBody>
      </p:sp>
      <p:sp>
        <p:nvSpPr>
          <p:cNvPr id="268" name="Google Shape;268;g27d9d127576_0_0"/>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But for funsies</a:t>
            </a:r>
            <a:endParaRPr/>
          </a:p>
        </p:txBody>
      </p:sp>
      <p:pic>
        <p:nvPicPr>
          <p:cNvPr id="269" name="Google Shape;269;g27d9d127576_0_0"/>
          <p:cNvPicPr preferRelativeResize="0"/>
          <p:nvPr/>
        </p:nvPicPr>
        <p:blipFill>
          <a:blip r:embed="rId4">
            <a:alphaModFix/>
          </a:blip>
          <a:stretch>
            <a:fillRect/>
          </a:stretch>
        </p:blipFill>
        <p:spPr>
          <a:xfrm>
            <a:off x="180000" y="1315063"/>
            <a:ext cx="4105051" cy="5385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What is Data Science?</a:t>
            </a:r>
            <a:endParaRPr/>
          </a:p>
        </p:txBody>
      </p:sp>
      <p:sp>
        <p:nvSpPr>
          <p:cNvPr id="276" name="Google Shape;276;p4"/>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pic>
        <p:nvPicPr>
          <p:cNvPr id="283" name="Google Shape;283;p5"/>
          <p:cNvPicPr preferRelativeResize="0"/>
          <p:nvPr/>
        </p:nvPicPr>
        <p:blipFill rotWithShape="1">
          <a:blip r:embed="rId3">
            <a:alphaModFix/>
          </a:blip>
          <a:srcRect b="0" l="0" r="0" t="0"/>
          <a:stretch/>
        </p:blipFill>
        <p:spPr>
          <a:xfrm>
            <a:off x="1733721" y="1278087"/>
            <a:ext cx="5676557" cy="4301826"/>
          </a:xfrm>
          <a:prstGeom prst="rect">
            <a:avLst/>
          </a:prstGeom>
          <a:noFill/>
          <a:ln>
            <a:noFill/>
          </a:ln>
        </p:spPr>
      </p:pic>
      <p:sp>
        <p:nvSpPr>
          <p:cNvPr id="284" name="Google Shape;284;p5"/>
          <p:cNvSpPr txBox="1"/>
          <p:nvPr/>
        </p:nvSpPr>
        <p:spPr>
          <a:xfrm>
            <a:off x="627907" y="5637930"/>
            <a:ext cx="7888184" cy="18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100" u="none" cap="none" strike="noStrike">
                <a:solidFill>
                  <a:schemeClr val="dk2"/>
                </a:solidFill>
                <a:latin typeface="Arial"/>
                <a:ea typeface="Arial"/>
                <a:cs typeface="Arial"/>
                <a:sym typeface="Arial"/>
              </a:rPr>
              <a:t>Source: Andrew Silver, https://towardsdatascience.com/the-essential-data-science-venn-diagram-35800c3bef40</a:t>
            </a:r>
            <a:endParaRPr/>
          </a:p>
        </p:txBody>
      </p:sp>
      <p:sp>
        <p:nvSpPr>
          <p:cNvPr id="285" name="Google Shape;285;p5"/>
          <p:cNvSpPr/>
          <p:nvPr/>
        </p:nvSpPr>
        <p:spPr>
          <a:xfrm>
            <a:off x="1866900" y="5156200"/>
            <a:ext cx="1625600" cy="4237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pic>
        <p:nvPicPr>
          <p:cNvPr id="292" name="Google Shape;292;p6"/>
          <p:cNvPicPr preferRelativeResize="0"/>
          <p:nvPr/>
        </p:nvPicPr>
        <p:blipFill rotWithShape="1">
          <a:blip r:embed="rId3">
            <a:alphaModFix/>
          </a:blip>
          <a:srcRect b="0" l="0" r="0" t="0"/>
          <a:stretch/>
        </p:blipFill>
        <p:spPr>
          <a:xfrm>
            <a:off x="1733721" y="1278087"/>
            <a:ext cx="5676557" cy="4301826"/>
          </a:xfrm>
          <a:prstGeom prst="rect">
            <a:avLst/>
          </a:prstGeom>
          <a:noFill/>
          <a:ln>
            <a:noFill/>
          </a:ln>
        </p:spPr>
      </p:pic>
      <p:sp>
        <p:nvSpPr>
          <p:cNvPr id="293" name="Google Shape;293;p6"/>
          <p:cNvSpPr/>
          <p:nvPr/>
        </p:nvSpPr>
        <p:spPr>
          <a:xfrm>
            <a:off x="1866900" y="5156200"/>
            <a:ext cx="1625600" cy="4237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4" name="Google Shape;294;p6"/>
          <p:cNvSpPr txBox="1"/>
          <p:nvPr/>
        </p:nvSpPr>
        <p:spPr>
          <a:xfrm>
            <a:off x="627907" y="5637930"/>
            <a:ext cx="7888184" cy="18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100" u="none" cap="none" strike="noStrike">
                <a:solidFill>
                  <a:schemeClr val="dk2"/>
                </a:solidFill>
                <a:latin typeface="Arial"/>
                <a:ea typeface="Arial"/>
                <a:cs typeface="Arial"/>
                <a:sym typeface="Arial"/>
              </a:rPr>
              <a:t>Source: Andrew Silver, https://towardsdatascience.com/the-essential-data-science-venn-diagram-35800c3bef40</a:t>
            </a:r>
            <a:endParaRPr/>
          </a:p>
        </p:txBody>
      </p:sp>
      <p:cxnSp>
        <p:nvCxnSpPr>
          <p:cNvPr id="295" name="Google Shape;295;p6"/>
          <p:cNvCxnSpPr>
            <a:stCxn id="296" idx="3"/>
          </p:cNvCxnSpPr>
          <p:nvPr/>
        </p:nvCxnSpPr>
        <p:spPr>
          <a:xfrm flipH="1" rot="10800000">
            <a:off x="2168842" y="4673552"/>
            <a:ext cx="1776300" cy="325500"/>
          </a:xfrm>
          <a:prstGeom prst="straightConnector1">
            <a:avLst/>
          </a:prstGeom>
          <a:noFill/>
          <a:ln cap="rnd" cmpd="sng" w="47625">
            <a:solidFill>
              <a:schemeClr val="accent4"/>
            </a:solidFill>
            <a:prstDash val="solid"/>
            <a:round/>
            <a:headEnd len="sm" w="sm" type="none"/>
            <a:tailEnd len="med" w="med" type="triangle"/>
          </a:ln>
        </p:spPr>
      </p:cxnSp>
      <p:sp>
        <p:nvSpPr>
          <p:cNvPr id="296" name="Google Shape;296;p6"/>
          <p:cNvSpPr txBox="1"/>
          <p:nvPr/>
        </p:nvSpPr>
        <p:spPr>
          <a:xfrm>
            <a:off x="157162" y="4673479"/>
            <a:ext cx="2011680" cy="651145"/>
          </a:xfrm>
          <a:prstGeom prst="rect">
            <a:avLst/>
          </a:prstGeom>
          <a:solidFill>
            <a:schemeClr val="accent4"/>
          </a:solidFill>
          <a:ln>
            <a:noFill/>
          </a:ln>
        </p:spPr>
        <p:txBody>
          <a:bodyPr anchorCtr="0" anchor="t" bIns="36000" lIns="36000" spcFirstLastPara="1" rIns="36000" wrap="square" tIns="36000">
            <a:noAutofit/>
          </a:bodyPr>
          <a:lstStyle/>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Semester 1 modules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pic>
        <p:nvPicPr>
          <p:cNvPr id="303" name="Google Shape;303;p7"/>
          <p:cNvPicPr preferRelativeResize="0"/>
          <p:nvPr/>
        </p:nvPicPr>
        <p:blipFill rotWithShape="1">
          <a:blip r:embed="rId3">
            <a:alphaModFix/>
          </a:blip>
          <a:srcRect b="0" l="0" r="0" t="0"/>
          <a:stretch/>
        </p:blipFill>
        <p:spPr>
          <a:xfrm>
            <a:off x="1733721" y="1278087"/>
            <a:ext cx="5676557" cy="4301826"/>
          </a:xfrm>
          <a:prstGeom prst="rect">
            <a:avLst/>
          </a:prstGeom>
          <a:noFill/>
          <a:ln>
            <a:noFill/>
          </a:ln>
        </p:spPr>
      </p:pic>
      <p:sp>
        <p:nvSpPr>
          <p:cNvPr id="304" name="Google Shape;304;p7"/>
          <p:cNvSpPr/>
          <p:nvPr/>
        </p:nvSpPr>
        <p:spPr>
          <a:xfrm>
            <a:off x="1866900" y="5156200"/>
            <a:ext cx="1625600" cy="4237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5" name="Google Shape;305;p7"/>
          <p:cNvSpPr txBox="1"/>
          <p:nvPr/>
        </p:nvSpPr>
        <p:spPr>
          <a:xfrm>
            <a:off x="627907" y="5637930"/>
            <a:ext cx="7888184" cy="18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100" u="none" cap="none" strike="noStrike">
                <a:solidFill>
                  <a:schemeClr val="dk2"/>
                </a:solidFill>
                <a:latin typeface="Arial"/>
                <a:ea typeface="Arial"/>
                <a:cs typeface="Arial"/>
                <a:sym typeface="Arial"/>
              </a:rPr>
              <a:t>Source: Andrew Silver, https://towardsdatascience.com/the-essential-data-science-venn-diagram-35800c3bef40</a:t>
            </a:r>
            <a:endParaRPr/>
          </a:p>
        </p:txBody>
      </p:sp>
      <p:cxnSp>
        <p:nvCxnSpPr>
          <p:cNvPr id="306" name="Google Shape;306;p7"/>
          <p:cNvCxnSpPr>
            <a:stCxn id="307" idx="1"/>
          </p:cNvCxnSpPr>
          <p:nvPr/>
        </p:nvCxnSpPr>
        <p:spPr>
          <a:xfrm flipH="1">
            <a:off x="5886599" y="2645153"/>
            <a:ext cx="1085700" cy="169500"/>
          </a:xfrm>
          <a:prstGeom prst="straightConnector1">
            <a:avLst/>
          </a:prstGeom>
          <a:noFill/>
          <a:ln cap="rnd" cmpd="sng" w="47625">
            <a:solidFill>
              <a:schemeClr val="accent2"/>
            </a:solidFill>
            <a:prstDash val="solid"/>
            <a:round/>
            <a:headEnd len="sm" w="sm" type="none"/>
            <a:tailEnd len="med" w="med" type="triangle"/>
          </a:ln>
        </p:spPr>
      </p:cxnSp>
      <p:sp>
        <p:nvSpPr>
          <p:cNvPr id="307" name="Google Shape;307;p7"/>
          <p:cNvSpPr txBox="1"/>
          <p:nvPr/>
        </p:nvSpPr>
        <p:spPr>
          <a:xfrm>
            <a:off x="6972299" y="2319580"/>
            <a:ext cx="2011680" cy="651145"/>
          </a:xfrm>
          <a:prstGeom prst="rect">
            <a:avLst/>
          </a:prstGeom>
          <a:solidFill>
            <a:schemeClr val="accent2"/>
          </a:solidFill>
          <a:ln>
            <a:noFill/>
          </a:ln>
        </p:spPr>
        <p:txBody>
          <a:bodyPr anchorCtr="0" anchor="t" bIns="36000" lIns="36000" spcFirstLastPara="1" rIns="36000" wrap="square" tIns="36000">
            <a:noAutofit/>
          </a:bodyPr>
          <a:lstStyle/>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Semester 2 </a:t>
            </a:r>
            <a:endParaRPr/>
          </a:p>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quant modules</a:t>
            </a:r>
            <a:endParaRPr/>
          </a:p>
        </p:txBody>
      </p:sp>
      <p:cxnSp>
        <p:nvCxnSpPr>
          <p:cNvPr id="308" name="Google Shape;308;p7"/>
          <p:cNvCxnSpPr>
            <a:stCxn id="309" idx="3"/>
          </p:cNvCxnSpPr>
          <p:nvPr/>
        </p:nvCxnSpPr>
        <p:spPr>
          <a:xfrm flipH="1" rot="10800000">
            <a:off x="2168842" y="4673552"/>
            <a:ext cx="1776300" cy="325500"/>
          </a:xfrm>
          <a:prstGeom prst="straightConnector1">
            <a:avLst/>
          </a:prstGeom>
          <a:noFill/>
          <a:ln cap="rnd" cmpd="sng" w="47625">
            <a:solidFill>
              <a:schemeClr val="accent4"/>
            </a:solidFill>
            <a:prstDash val="solid"/>
            <a:round/>
            <a:headEnd len="sm" w="sm" type="none"/>
            <a:tailEnd len="med" w="med" type="triangle"/>
          </a:ln>
        </p:spPr>
      </p:cxnSp>
      <p:sp>
        <p:nvSpPr>
          <p:cNvPr id="309" name="Google Shape;309;p7"/>
          <p:cNvSpPr txBox="1"/>
          <p:nvPr/>
        </p:nvSpPr>
        <p:spPr>
          <a:xfrm>
            <a:off x="157162" y="4673479"/>
            <a:ext cx="2011680" cy="651145"/>
          </a:xfrm>
          <a:prstGeom prst="rect">
            <a:avLst/>
          </a:prstGeom>
          <a:solidFill>
            <a:schemeClr val="accent4"/>
          </a:solidFill>
          <a:ln>
            <a:noFill/>
          </a:ln>
        </p:spPr>
        <p:txBody>
          <a:bodyPr anchorCtr="0" anchor="t" bIns="36000" lIns="36000" spcFirstLastPara="1" rIns="36000" wrap="square" tIns="36000">
            <a:noAutofit/>
          </a:bodyPr>
          <a:lstStyle/>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Semester 1 modules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5a68c5dc4f_0_0"/>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Today’s Agenda and LOs</a:t>
            </a:r>
            <a:endParaRPr/>
          </a:p>
        </p:txBody>
      </p:sp>
      <p:sp>
        <p:nvSpPr>
          <p:cNvPr id="173" name="Google Shape;173;g15a68c5dc4f_0_0"/>
          <p:cNvSpPr txBox="1"/>
          <p:nvPr>
            <p:ph idx="1" type="subTitle"/>
          </p:nvPr>
        </p:nvSpPr>
        <p:spPr>
          <a:xfrm>
            <a:off x="360000" y="2456300"/>
            <a:ext cx="3169200" cy="23400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GB"/>
              <a:t>Who are you? (both of us)</a:t>
            </a:r>
            <a:endParaRPr/>
          </a:p>
          <a:p>
            <a:pPr indent="-381000" lvl="0" marL="457200" rtl="0" algn="l">
              <a:spcBef>
                <a:spcPts val="0"/>
              </a:spcBef>
              <a:spcAft>
                <a:spcPts val="0"/>
              </a:spcAft>
              <a:buSzPts val="2400"/>
              <a:buChar char="●"/>
            </a:pPr>
            <a:r>
              <a:rPr lang="en-GB"/>
              <a:t>What are we doing?</a:t>
            </a:r>
            <a:endParaRPr/>
          </a:p>
          <a:p>
            <a:pPr indent="-381000" lvl="0" marL="457200" rtl="0" algn="l">
              <a:spcBef>
                <a:spcPts val="0"/>
              </a:spcBef>
              <a:spcAft>
                <a:spcPts val="0"/>
              </a:spcAft>
              <a:buSzPts val="2400"/>
              <a:buChar char="●"/>
            </a:pPr>
            <a:r>
              <a:rPr lang="en-GB"/>
              <a:t>How are we going to do this?</a:t>
            </a:r>
            <a:endParaRPr/>
          </a:p>
          <a:p>
            <a:pPr indent="-381000" lvl="0" marL="457200" rtl="0" algn="l">
              <a:spcBef>
                <a:spcPts val="0"/>
              </a:spcBef>
              <a:spcAft>
                <a:spcPts val="0"/>
              </a:spcAft>
              <a:buSzPts val="2400"/>
              <a:buChar char="●"/>
            </a:pPr>
            <a:r>
              <a:rPr lang="en-GB"/>
              <a:t>What’s going to be on the test?</a:t>
            </a:r>
            <a:endParaRPr/>
          </a:p>
          <a:p>
            <a:pPr indent="-381000" lvl="0" marL="457200" rtl="0" algn="l">
              <a:spcBef>
                <a:spcPts val="0"/>
              </a:spcBef>
              <a:spcAft>
                <a:spcPts val="0"/>
              </a:spcAft>
              <a:buSzPts val="2400"/>
              <a:buChar char="●"/>
            </a:pPr>
            <a:r>
              <a:rPr lang="en-GB"/>
              <a:t>Playtime!</a:t>
            </a:r>
            <a:endParaRPr/>
          </a:p>
        </p:txBody>
      </p:sp>
      <p:sp>
        <p:nvSpPr>
          <p:cNvPr id="174" name="Google Shape;174;g15a68c5dc4f_0_0"/>
          <p:cNvSpPr txBox="1"/>
          <p:nvPr>
            <p:ph idx="1" type="subTitle"/>
          </p:nvPr>
        </p:nvSpPr>
        <p:spPr>
          <a:xfrm>
            <a:off x="4237525" y="2517475"/>
            <a:ext cx="4635600" cy="23400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GB"/>
              <a:t>Know who your module teachers</a:t>
            </a:r>
            <a:endParaRPr/>
          </a:p>
          <a:p>
            <a:pPr indent="-381000" lvl="0" marL="457200" rtl="0" algn="l">
              <a:spcBef>
                <a:spcPts val="0"/>
              </a:spcBef>
              <a:spcAft>
                <a:spcPts val="0"/>
              </a:spcAft>
              <a:buSzPts val="2400"/>
              <a:buChar char="●"/>
            </a:pPr>
            <a:r>
              <a:rPr lang="en-GB"/>
              <a:t>Understand the module scope</a:t>
            </a:r>
            <a:endParaRPr/>
          </a:p>
          <a:p>
            <a:pPr indent="-381000" lvl="0" marL="457200" rtl="0" algn="l">
              <a:spcBef>
                <a:spcPts val="0"/>
              </a:spcBef>
              <a:spcAft>
                <a:spcPts val="0"/>
              </a:spcAft>
              <a:buSzPts val="2400"/>
              <a:buChar char="●"/>
            </a:pPr>
            <a:r>
              <a:rPr lang="en-GB"/>
              <a:t>Have a basic understanding of R and RStudio</a:t>
            </a:r>
            <a:endParaRPr/>
          </a:p>
          <a:p>
            <a:pPr indent="-381000" lvl="0" marL="457200" rtl="0" algn="l">
              <a:spcBef>
                <a:spcPts val="0"/>
              </a:spcBef>
              <a:spcAft>
                <a:spcPts val="0"/>
              </a:spcAft>
              <a:buSzPts val="2400"/>
              <a:buChar char="●"/>
            </a:pPr>
            <a:r>
              <a:rPr lang="en-GB"/>
              <a:t>Have a basic insight of the assessment instruments for this module</a:t>
            </a:r>
            <a:endParaRPr/>
          </a:p>
          <a:p>
            <a:pPr indent="-381000" lvl="0" marL="457200" rtl="0" algn="l">
              <a:spcBef>
                <a:spcPts val="0"/>
              </a:spcBef>
              <a:spcAft>
                <a:spcPts val="0"/>
              </a:spcAft>
              <a:buSzPts val="2400"/>
              <a:buChar char="●"/>
            </a:pPr>
            <a:r>
              <a:rPr lang="en-GB"/>
              <a:t>Understand the very basic functions in 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pic>
        <p:nvPicPr>
          <p:cNvPr id="316" name="Google Shape;316;p8"/>
          <p:cNvPicPr preferRelativeResize="0"/>
          <p:nvPr/>
        </p:nvPicPr>
        <p:blipFill rotWithShape="1">
          <a:blip r:embed="rId3">
            <a:alphaModFix/>
          </a:blip>
          <a:srcRect b="0" l="0" r="0" t="0"/>
          <a:stretch/>
        </p:blipFill>
        <p:spPr>
          <a:xfrm>
            <a:off x="1733721" y="1278087"/>
            <a:ext cx="5676557" cy="4301826"/>
          </a:xfrm>
          <a:prstGeom prst="rect">
            <a:avLst/>
          </a:prstGeom>
          <a:noFill/>
          <a:ln>
            <a:noFill/>
          </a:ln>
        </p:spPr>
      </p:pic>
      <p:sp>
        <p:nvSpPr>
          <p:cNvPr id="317" name="Google Shape;317;p8"/>
          <p:cNvSpPr/>
          <p:nvPr/>
        </p:nvSpPr>
        <p:spPr>
          <a:xfrm>
            <a:off x="1866900" y="5156200"/>
            <a:ext cx="1625600" cy="4237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8" name="Google Shape;318;p8"/>
          <p:cNvSpPr txBox="1"/>
          <p:nvPr/>
        </p:nvSpPr>
        <p:spPr>
          <a:xfrm>
            <a:off x="627907" y="5637930"/>
            <a:ext cx="7888184" cy="18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GB" sz="1100" u="none" cap="none" strike="noStrike">
                <a:solidFill>
                  <a:schemeClr val="dk2"/>
                </a:solidFill>
                <a:latin typeface="Arial"/>
                <a:ea typeface="Arial"/>
                <a:cs typeface="Arial"/>
                <a:sym typeface="Arial"/>
              </a:rPr>
              <a:t>Source: Andrew Silver, https://towardsdatascience.com/the-essential-data-science-venn-diagram-35800c3bef40</a:t>
            </a:r>
            <a:endParaRPr/>
          </a:p>
        </p:txBody>
      </p:sp>
      <p:cxnSp>
        <p:nvCxnSpPr>
          <p:cNvPr id="319" name="Google Shape;319;p8"/>
          <p:cNvCxnSpPr>
            <a:stCxn id="320" idx="1"/>
          </p:cNvCxnSpPr>
          <p:nvPr/>
        </p:nvCxnSpPr>
        <p:spPr>
          <a:xfrm flipH="1">
            <a:off x="5886599" y="2645153"/>
            <a:ext cx="1085700" cy="169500"/>
          </a:xfrm>
          <a:prstGeom prst="straightConnector1">
            <a:avLst/>
          </a:prstGeom>
          <a:noFill/>
          <a:ln cap="rnd" cmpd="sng" w="47625">
            <a:solidFill>
              <a:schemeClr val="accent2"/>
            </a:solidFill>
            <a:prstDash val="solid"/>
            <a:round/>
            <a:headEnd len="sm" w="sm" type="none"/>
            <a:tailEnd len="med" w="med" type="triangle"/>
          </a:ln>
        </p:spPr>
      </p:cxnSp>
      <p:sp>
        <p:nvSpPr>
          <p:cNvPr id="320" name="Google Shape;320;p8"/>
          <p:cNvSpPr txBox="1"/>
          <p:nvPr/>
        </p:nvSpPr>
        <p:spPr>
          <a:xfrm>
            <a:off x="6972299" y="2319580"/>
            <a:ext cx="2011680" cy="651145"/>
          </a:xfrm>
          <a:prstGeom prst="rect">
            <a:avLst/>
          </a:prstGeom>
          <a:solidFill>
            <a:schemeClr val="accent2"/>
          </a:solidFill>
          <a:ln>
            <a:noFill/>
          </a:ln>
        </p:spPr>
        <p:txBody>
          <a:bodyPr anchorCtr="0" anchor="t" bIns="36000" lIns="36000" spcFirstLastPara="1" rIns="36000" wrap="square" tIns="36000">
            <a:noAutofit/>
          </a:bodyPr>
          <a:lstStyle/>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Semester 2 </a:t>
            </a:r>
            <a:endParaRPr/>
          </a:p>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quant modules</a:t>
            </a:r>
            <a:endParaRPr/>
          </a:p>
        </p:txBody>
      </p:sp>
      <p:cxnSp>
        <p:nvCxnSpPr>
          <p:cNvPr id="321" name="Google Shape;321;p8"/>
          <p:cNvCxnSpPr>
            <a:stCxn id="322" idx="3"/>
          </p:cNvCxnSpPr>
          <p:nvPr/>
        </p:nvCxnSpPr>
        <p:spPr>
          <a:xfrm flipH="1" rot="10800000">
            <a:off x="2168842" y="4673552"/>
            <a:ext cx="1776300" cy="325500"/>
          </a:xfrm>
          <a:prstGeom prst="straightConnector1">
            <a:avLst/>
          </a:prstGeom>
          <a:noFill/>
          <a:ln cap="rnd" cmpd="sng" w="47625">
            <a:solidFill>
              <a:schemeClr val="accent4"/>
            </a:solidFill>
            <a:prstDash val="solid"/>
            <a:round/>
            <a:headEnd len="sm" w="sm" type="none"/>
            <a:tailEnd len="med" w="med" type="triangle"/>
          </a:ln>
        </p:spPr>
      </p:cxnSp>
      <p:sp>
        <p:nvSpPr>
          <p:cNvPr id="322" name="Google Shape;322;p8"/>
          <p:cNvSpPr txBox="1"/>
          <p:nvPr/>
        </p:nvSpPr>
        <p:spPr>
          <a:xfrm>
            <a:off x="157162" y="4673479"/>
            <a:ext cx="2011680" cy="651145"/>
          </a:xfrm>
          <a:prstGeom prst="rect">
            <a:avLst/>
          </a:prstGeom>
          <a:solidFill>
            <a:schemeClr val="accent4"/>
          </a:solidFill>
          <a:ln>
            <a:noFill/>
          </a:ln>
        </p:spPr>
        <p:txBody>
          <a:bodyPr anchorCtr="0" anchor="t" bIns="36000" lIns="36000" spcFirstLastPara="1" rIns="36000" wrap="square" tIns="36000">
            <a:noAutofit/>
          </a:bodyPr>
          <a:lstStyle/>
          <a:p>
            <a:pPr indent="0" lvl="0" marL="0" marR="0" rtl="0" algn="ctr">
              <a:spcBef>
                <a:spcPts val="0"/>
              </a:spcBef>
              <a:spcAft>
                <a:spcPts val="0"/>
              </a:spcAft>
              <a:buNone/>
            </a:pPr>
            <a:r>
              <a:rPr b="0" i="0" lang="en-GB" sz="2000" u="none" cap="none" strike="noStrike">
                <a:solidFill>
                  <a:schemeClr val="lt1"/>
                </a:solidFill>
                <a:latin typeface="Arial"/>
                <a:ea typeface="Arial"/>
                <a:cs typeface="Arial"/>
                <a:sym typeface="Arial"/>
              </a:rPr>
              <a:t>Semester 1 modules</a:t>
            </a:r>
            <a:endParaRPr/>
          </a:p>
        </p:txBody>
      </p:sp>
      <p:sp>
        <p:nvSpPr>
          <p:cNvPr id="323" name="Google Shape;323;p8"/>
          <p:cNvSpPr txBox="1"/>
          <p:nvPr/>
        </p:nvSpPr>
        <p:spPr>
          <a:xfrm>
            <a:off x="157162" y="2291005"/>
            <a:ext cx="2343150" cy="1687014"/>
          </a:xfrm>
          <a:prstGeom prst="rect">
            <a:avLst/>
          </a:prstGeom>
          <a:solidFill>
            <a:schemeClr val="accent1"/>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i="0" lang="en-GB" sz="1800" u="none" cap="none" strike="noStrike">
                <a:solidFill>
                  <a:schemeClr val="lt1"/>
                </a:solidFill>
                <a:latin typeface="Arial"/>
                <a:ea typeface="Arial"/>
                <a:cs typeface="Arial"/>
                <a:sym typeface="Arial"/>
              </a:rPr>
              <a:t>Introduction to Data Science for Innovation</a:t>
            </a:r>
            <a:endParaRPr/>
          </a:p>
          <a:p>
            <a:pPr indent="-160337" lvl="0" marL="342900" marR="0" rtl="0" algn="l">
              <a:spcBef>
                <a:spcPts val="0"/>
              </a:spcBef>
              <a:spcAft>
                <a:spcPts val="0"/>
              </a:spcAft>
              <a:buClr>
                <a:schemeClr val="lt1"/>
              </a:buClr>
              <a:buSzPts val="1800"/>
              <a:buFont typeface="Arial"/>
              <a:buChar char="•"/>
            </a:pPr>
            <a:r>
              <a:rPr lang="en-GB" sz="1800">
                <a:solidFill>
                  <a:schemeClr val="lt1"/>
                </a:solidFill>
                <a:latin typeface="Arial"/>
                <a:ea typeface="Arial"/>
                <a:cs typeface="Arial"/>
                <a:sym typeface="Arial"/>
              </a:rPr>
              <a:t>Data processing</a:t>
            </a:r>
            <a:endParaRPr/>
          </a:p>
          <a:p>
            <a:pPr indent="-160337" lvl="0" marL="342900" marR="0" rtl="0" algn="l">
              <a:spcBef>
                <a:spcPts val="0"/>
              </a:spcBef>
              <a:spcAft>
                <a:spcPts val="0"/>
              </a:spcAft>
              <a:buClr>
                <a:schemeClr val="lt1"/>
              </a:buClr>
              <a:buSzPts val="1800"/>
              <a:buFont typeface="Arial"/>
              <a:buChar char="•"/>
            </a:pPr>
            <a:r>
              <a:rPr lang="en-GB" sz="1800">
                <a:solidFill>
                  <a:schemeClr val="lt1"/>
                </a:solidFill>
                <a:latin typeface="Arial"/>
                <a:ea typeface="Arial"/>
                <a:cs typeface="Arial"/>
                <a:sym typeface="Arial"/>
              </a:rPr>
              <a:t>Automation</a:t>
            </a:r>
            <a:endParaRPr/>
          </a:p>
          <a:p>
            <a:pPr indent="-160337" lvl="0" marL="342900" marR="0" rtl="0" algn="l">
              <a:spcBef>
                <a:spcPts val="0"/>
              </a:spcBef>
              <a:spcAft>
                <a:spcPts val="0"/>
              </a:spcAft>
              <a:buClr>
                <a:schemeClr val="lt1"/>
              </a:buClr>
              <a:buSzPts val="1800"/>
              <a:buFont typeface="Arial"/>
              <a:buChar char="•"/>
            </a:pPr>
            <a:r>
              <a:rPr lang="en-GB" sz="1800">
                <a:solidFill>
                  <a:schemeClr val="lt1"/>
                </a:solidFill>
                <a:latin typeface="Arial"/>
                <a:ea typeface="Arial"/>
                <a:cs typeface="Arial"/>
                <a:sym typeface="Arial"/>
              </a:rPr>
              <a:t>Intro to ML</a:t>
            </a:r>
            <a:endParaRPr/>
          </a:p>
          <a:p>
            <a:pPr indent="-160337" lvl="0" marL="342900" marR="0" rtl="0" algn="l">
              <a:spcBef>
                <a:spcPts val="0"/>
              </a:spcBef>
              <a:spcAft>
                <a:spcPts val="0"/>
              </a:spcAft>
              <a:buClr>
                <a:schemeClr val="lt1"/>
              </a:buClr>
              <a:buSzPts val="1800"/>
              <a:buFont typeface="Arial"/>
              <a:buChar char="•"/>
            </a:pPr>
            <a:r>
              <a:rPr lang="en-GB" sz="1800">
                <a:solidFill>
                  <a:schemeClr val="lt1"/>
                </a:solidFill>
                <a:latin typeface="Arial"/>
                <a:ea typeface="Arial"/>
                <a:cs typeface="Arial"/>
                <a:sym typeface="Arial"/>
              </a:rPr>
              <a:t>…</a:t>
            </a:r>
            <a:endParaRPr/>
          </a:p>
        </p:txBody>
      </p:sp>
      <p:cxnSp>
        <p:nvCxnSpPr>
          <p:cNvPr id="324" name="Google Shape;324;p8"/>
          <p:cNvCxnSpPr>
            <a:stCxn id="323" idx="3"/>
          </p:cNvCxnSpPr>
          <p:nvPr/>
        </p:nvCxnSpPr>
        <p:spPr>
          <a:xfrm flipH="1" rot="10800000">
            <a:off x="2500312" y="2814712"/>
            <a:ext cx="585900" cy="319800"/>
          </a:xfrm>
          <a:prstGeom prst="straightConnector1">
            <a:avLst/>
          </a:prstGeom>
          <a:noFill/>
          <a:ln cap="rnd" cmpd="sng" w="47625">
            <a:solidFill>
              <a:schemeClr val="accent1"/>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9"/>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What you will learn on other Semester 1 modules?</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150000"/>
              </a:lnSpc>
              <a:spcBef>
                <a:spcPts val="0"/>
              </a:spcBef>
              <a:spcAft>
                <a:spcPts val="0"/>
              </a:spcAft>
              <a:buClr>
                <a:srgbClr val="32506E"/>
              </a:buClr>
              <a:buSzPts val="1600"/>
              <a:buNone/>
            </a:pPr>
            <a:r>
              <a:rPr lang="en-GB"/>
              <a:t>You will develop an understanding of science and innovation policy with associated concepts and literature: together with your practical knowledge of science and technology policy, this provides you with ‘</a:t>
            </a:r>
            <a:r>
              <a:rPr b="1" lang="en-GB"/>
              <a:t>domain expertise</a:t>
            </a:r>
            <a:r>
              <a:rPr lang="en-GB"/>
              <a:t>’.</a:t>
            </a:r>
            <a:endParaRPr/>
          </a:p>
          <a:p>
            <a:pPr indent="-184150" lvl="0" marL="285750" rtl="0" algn="l">
              <a:lnSpc>
                <a:spcPct val="95000"/>
              </a:lnSpc>
              <a:spcBef>
                <a:spcPts val="0"/>
              </a:spcBef>
              <a:spcAft>
                <a:spcPts val="0"/>
              </a:spcAft>
              <a:buClr>
                <a:srgbClr val="32506E"/>
              </a:buClr>
              <a:buSzPts val="1600"/>
              <a:buFont typeface="Arial"/>
              <a:buNone/>
            </a:pPr>
            <a:r>
              <a:t/>
            </a:r>
            <a:endParaRPr/>
          </a:p>
          <a:p>
            <a:pPr indent="0" lvl="0" marL="0" rtl="0" algn="l">
              <a:lnSpc>
                <a:spcPct val="150000"/>
              </a:lnSpc>
              <a:spcBef>
                <a:spcPts val="0"/>
              </a:spcBef>
              <a:spcAft>
                <a:spcPts val="0"/>
              </a:spcAft>
              <a:buClr>
                <a:srgbClr val="32506E"/>
              </a:buClr>
              <a:buSzPts val="1600"/>
              <a:buNone/>
            </a:pPr>
            <a:r>
              <a:rPr lang="en-GB"/>
              <a:t>This course aims to provide you with practical skills:</a:t>
            </a:r>
            <a:endParaRPr/>
          </a:p>
          <a:p>
            <a:pPr indent="-215900" lvl="0" marL="571500" rtl="0" algn="l">
              <a:lnSpc>
                <a:spcPct val="150000"/>
              </a:lnSpc>
              <a:spcBef>
                <a:spcPts val="0"/>
              </a:spcBef>
              <a:spcAft>
                <a:spcPts val="0"/>
              </a:spcAft>
              <a:buClr>
                <a:srgbClr val="32506E"/>
              </a:buClr>
              <a:buSzPts val="1600"/>
              <a:buFont typeface="Arial"/>
              <a:buChar char="•"/>
            </a:pPr>
            <a:r>
              <a:rPr lang="en-GB"/>
              <a:t>	To work with innovation related data (‘into the wild’)</a:t>
            </a:r>
            <a:endParaRPr/>
          </a:p>
          <a:p>
            <a:pPr indent="-215900" lvl="0" marL="571500" rtl="0" algn="l">
              <a:lnSpc>
                <a:spcPct val="150000"/>
              </a:lnSpc>
              <a:spcBef>
                <a:spcPts val="0"/>
              </a:spcBef>
              <a:spcAft>
                <a:spcPts val="0"/>
              </a:spcAft>
              <a:buClr>
                <a:srgbClr val="32506E"/>
              </a:buClr>
              <a:buSzPts val="1600"/>
              <a:buFont typeface="Arial"/>
              <a:buChar char="•"/>
            </a:pPr>
            <a:r>
              <a:rPr lang="en-GB"/>
              <a:t>	To clean and transform data in an efficient manner</a:t>
            </a:r>
            <a:endParaRPr/>
          </a:p>
          <a:p>
            <a:pPr indent="-215900" lvl="0" marL="571500" rtl="0" algn="l">
              <a:lnSpc>
                <a:spcPct val="150000"/>
              </a:lnSpc>
              <a:spcBef>
                <a:spcPts val="0"/>
              </a:spcBef>
              <a:spcAft>
                <a:spcPts val="0"/>
              </a:spcAft>
              <a:buClr>
                <a:srgbClr val="32506E"/>
              </a:buClr>
              <a:buSzPts val="1600"/>
              <a:buFont typeface="Arial"/>
              <a:buChar char="•"/>
            </a:pPr>
            <a:r>
              <a:rPr lang="en-GB"/>
              <a:t>	To generate analysis and visualisation for policy and decision making</a:t>
            </a:r>
            <a:endParaRPr/>
          </a:p>
          <a:p>
            <a:pPr indent="-215900" lvl="0" marL="571500" rtl="0" algn="l">
              <a:lnSpc>
                <a:spcPct val="150000"/>
              </a:lnSpc>
              <a:spcBef>
                <a:spcPts val="0"/>
              </a:spcBef>
              <a:spcAft>
                <a:spcPts val="0"/>
              </a:spcAft>
              <a:buClr>
                <a:srgbClr val="32506E"/>
              </a:buClr>
              <a:buSzPts val="1600"/>
              <a:buFont typeface="Arial"/>
              <a:buChar char="•"/>
            </a:pPr>
            <a:r>
              <a:rPr lang="en-GB"/>
              <a:t>	Through the use of computational tools (learning how to program)</a:t>
            </a:r>
            <a:endParaRPr/>
          </a:p>
        </p:txBody>
      </p:sp>
      <p:sp>
        <p:nvSpPr>
          <p:cNvPr id="331" name="Google Shape;331;p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will you learn in this module?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sp>
        <p:nvSpPr>
          <p:cNvPr id="338" name="Google Shape;338;p10"/>
          <p:cNvSpPr txBox="1"/>
          <p:nvPr/>
        </p:nvSpPr>
        <p:spPr>
          <a:xfrm>
            <a:off x="1541381" y="5561185"/>
            <a:ext cx="5788106" cy="24938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dk2"/>
                </a:solidFill>
                <a:latin typeface="Arial"/>
                <a:ea typeface="Arial"/>
                <a:cs typeface="Arial"/>
                <a:sym typeface="Arial"/>
              </a:rPr>
              <a:t>Source:  The Data Science Process, By Rachel Schutt &amp; Cathy O’Neil, Doing Data Science, P. 41  </a:t>
            </a:r>
            <a:endParaRPr/>
          </a:p>
        </p:txBody>
      </p:sp>
      <p:pic>
        <p:nvPicPr>
          <p:cNvPr id="339" name="Google Shape;339;p10"/>
          <p:cNvPicPr preferRelativeResize="0"/>
          <p:nvPr/>
        </p:nvPicPr>
        <p:blipFill rotWithShape="1">
          <a:blip r:embed="rId3">
            <a:alphaModFix/>
          </a:blip>
          <a:srcRect b="9754" l="0" r="0" t="0"/>
          <a:stretch/>
        </p:blipFill>
        <p:spPr>
          <a:xfrm>
            <a:off x="739880" y="1295400"/>
            <a:ext cx="7456383" cy="426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sp>
        <p:nvSpPr>
          <p:cNvPr id="346" name="Google Shape;346;p11"/>
          <p:cNvSpPr txBox="1"/>
          <p:nvPr/>
        </p:nvSpPr>
        <p:spPr>
          <a:xfrm>
            <a:off x="1541381" y="5561185"/>
            <a:ext cx="5788106" cy="24938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dk2"/>
                </a:solidFill>
                <a:latin typeface="Arial"/>
                <a:ea typeface="Arial"/>
                <a:cs typeface="Arial"/>
                <a:sym typeface="Arial"/>
              </a:rPr>
              <a:t>Source:  The Data Science Process, By Rachel Schutt &amp; Cathy O’Neil, Doing Data Science, P. 41  </a:t>
            </a:r>
            <a:endParaRPr/>
          </a:p>
        </p:txBody>
      </p:sp>
      <p:pic>
        <p:nvPicPr>
          <p:cNvPr id="347" name="Google Shape;347;p11"/>
          <p:cNvPicPr preferRelativeResize="0"/>
          <p:nvPr/>
        </p:nvPicPr>
        <p:blipFill rotWithShape="1">
          <a:blip r:embed="rId3">
            <a:alphaModFix/>
          </a:blip>
          <a:srcRect b="9754" l="0" r="0" t="0"/>
          <a:stretch/>
        </p:blipFill>
        <p:spPr>
          <a:xfrm>
            <a:off x="739880" y="1295400"/>
            <a:ext cx="7456383" cy="4267200"/>
          </a:xfrm>
          <a:prstGeom prst="rect">
            <a:avLst/>
          </a:prstGeom>
          <a:noFill/>
          <a:ln>
            <a:noFill/>
          </a:ln>
        </p:spPr>
      </p:pic>
      <p:sp>
        <p:nvSpPr>
          <p:cNvPr id="348" name="Google Shape;348;p11"/>
          <p:cNvSpPr/>
          <p:nvPr/>
        </p:nvSpPr>
        <p:spPr>
          <a:xfrm>
            <a:off x="2085975" y="1295400"/>
            <a:ext cx="5915025" cy="2133600"/>
          </a:xfrm>
          <a:prstGeom prst="rect">
            <a:avLst/>
          </a:prstGeom>
          <a:noFill/>
          <a:ln cap="flat" cmpd="sng" w="28575">
            <a:solidFill>
              <a:srgbClr val="F2692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11"/>
          <p:cNvSpPr txBox="1"/>
          <p:nvPr/>
        </p:nvSpPr>
        <p:spPr>
          <a:xfrm>
            <a:off x="7875292" y="1720769"/>
            <a:ext cx="1057656" cy="1282862"/>
          </a:xfrm>
          <a:prstGeom prst="rect">
            <a:avLst/>
          </a:pr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600">
                <a:solidFill>
                  <a:schemeClr val="lt1"/>
                </a:solidFill>
                <a:latin typeface="Arial"/>
                <a:ea typeface="Arial"/>
                <a:cs typeface="Arial"/>
                <a:sym typeface="Arial"/>
              </a:rPr>
              <a:t>Data work is an important part of the work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12"/>
          <p:cNvPicPr preferRelativeResize="0"/>
          <p:nvPr>
            <p:ph idx="1" type="body"/>
          </p:nvPr>
        </p:nvPicPr>
        <p:blipFill rotWithShape="1">
          <a:blip r:embed="rId3">
            <a:alphaModFix/>
          </a:blip>
          <a:srcRect b="0" l="0" r="0" t="0"/>
          <a:stretch/>
        </p:blipFill>
        <p:spPr>
          <a:xfrm>
            <a:off x="1182624" y="2399995"/>
            <a:ext cx="7670800" cy="1638300"/>
          </a:xfrm>
          <a:prstGeom prst="rect">
            <a:avLst/>
          </a:prstGeom>
          <a:noFill/>
          <a:ln>
            <a:noFill/>
          </a:ln>
        </p:spPr>
      </p:pic>
      <p:sp>
        <p:nvSpPr>
          <p:cNvPr id="356" name="Google Shape;356;p1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sp>
        <p:nvSpPr>
          <p:cNvPr id="357" name="Google Shape;357;p12"/>
          <p:cNvSpPr/>
          <p:nvPr/>
        </p:nvSpPr>
        <p:spPr>
          <a:xfrm>
            <a:off x="950976" y="2399995"/>
            <a:ext cx="1365504" cy="49987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12"/>
          <p:cNvSpPr txBox="1"/>
          <p:nvPr/>
        </p:nvSpPr>
        <p:spPr>
          <a:xfrm>
            <a:off x="3474720" y="4038295"/>
            <a:ext cx="4815840" cy="39249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Source: New York Times , 17 Aug. 2014</a:t>
            </a:r>
            <a:endParaRPr/>
          </a:p>
          <a:p>
            <a:pPr indent="0" lvl="0" marL="0" marR="0" rtl="0" algn="l">
              <a:spcBef>
                <a:spcPts val="0"/>
              </a:spcBef>
              <a:spcAft>
                <a:spcPts val="0"/>
              </a:spcAft>
              <a:buNone/>
            </a:pPr>
            <a:r>
              <a:rPr b="1" i="1" lang="en-GB" sz="1200">
                <a:solidFill>
                  <a:schemeClr val="dk1"/>
                </a:solidFill>
                <a:latin typeface="Arial"/>
                <a:ea typeface="Arial"/>
                <a:cs typeface="Arial"/>
                <a:sym typeface="Arial"/>
              </a:rPr>
              <a:t>For Big-Data Scientists, ‘Janitor Work’ Is Key Hurdle to Insights</a:t>
            </a:r>
            <a:endParaRPr/>
          </a:p>
          <a:p>
            <a:pPr indent="0" lvl="0" marL="0" marR="0" rtl="0" algn="l">
              <a:spcBef>
                <a:spcPts val="0"/>
              </a:spcBef>
              <a:spcAft>
                <a:spcPts val="0"/>
              </a:spcAft>
              <a:buNone/>
            </a:pPr>
            <a:r>
              <a:rPr lang="en-GB" sz="1200">
                <a:solidFill>
                  <a:schemeClr val="dk2"/>
                </a:solidFill>
                <a:latin typeface="Arial"/>
                <a:ea typeface="Arial"/>
                <a:cs typeface="Arial"/>
                <a:sym typeface="Aria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sp>
        <p:nvSpPr>
          <p:cNvPr id="365" name="Google Shape;365;p13"/>
          <p:cNvSpPr/>
          <p:nvPr/>
        </p:nvSpPr>
        <p:spPr>
          <a:xfrm>
            <a:off x="950976" y="1594453"/>
            <a:ext cx="1365504" cy="49987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13"/>
          <p:cNvSpPr txBox="1"/>
          <p:nvPr/>
        </p:nvSpPr>
        <p:spPr>
          <a:xfrm>
            <a:off x="1798320" y="1301845"/>
            <a:ext cx="5547360" cy="5852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3600">
                <a:solidFill>
                  <a:schemeClr val="dk2"/>
                </a:solidFill>
                <a:latin typeface="Arial"/>
                <a:ea typeface="Arial"/>
                <a:cs typeface="Arial"/>
                <a:sym typeface="Arial"/>
              </a:rPr>
              <a:t>Garbage in 🡪 Garbage out</a:t>
            </a:r>
            <a:endParaRPr sz="3600">
              <a:solidFill>
                <a:schemeClr val="dk2"/>
              </a:solidFill>
              <a:latin typeface="Arial"/>
              <a:ea typeface="Arial"/>
              <a:cs typeface="Arial"/>
              <a:sym typeface="Arial"/>
            </a:endParaRPr>
          </a:p>
        </p:txBody>
      </p:sp>
      <p:sp>
        <p:nvSpPr>
          <p:cNvPr id="367" name="Google Shape;367;p13"/>
          <p:cNvSpPr/>
          <p:nvPr/>
        </p:nvSpPr>
        <p:spPr>
          <a:xfrm>
            <a:off x="5934281" y="5588204"/>
            <a:ext cx="24326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Arial"/>
                <a:ea typeface="Arial"/>
                <a:cs typeface="Arial"/>
                <a:sym typeface="Arial"/>
              </a:rPr>
              <a:t>https://xkcd.com/1838/</a:t>
            </a:r>
            <a:endParaRPr sz="1800">
              <a:solidFill>
                <a:schemeClr val="dk1"/>
              </a:solidFill>
              <a:latin typeface="Arial"/>
              <a:ea typeface="Arial"/>
              <a:cs typeface="Arial"/>
              <a:sym typeface="Arial"/>
            </a:endParaRPr>
          </a:p>
        </p:txBody>
      </p:sp>
      <p:pic>
        <p:nvPicPr>
          <p:cNvPr id="368" name="Google Shape;368;p13"/>
          <p:cNvPicPr preferRelativeResize="0"/>
          <p:nvPr/>
        </p:nvPicPr>
        <p:blipFill rotWithShape="1">
          <a:blip r:embed="rId3">
            <a:alphaModFix/>
          </a:blip>
          <a:srcRect b="0" l="0" r="0" t="0"/>
          <a:stretch/>
        </p:blipFill>
        <p:spPr>
          <a:xfrm>
            <a:off x="2702109" y="2061282"/>
            <a:ext cx="3232172" cy="38166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What is data science?</a:t>
            </a:r>
            <a:endParaRPr/>
          </a:p>
        </p:txBody>
      </p:sp>
      <p:sp>
        <p:nvSpPr>
          <p:cNvPr id="375" name="Google Shape;375;p14"/>
          <p:cNvSpPr txBox="1"/>
          <p:nvPr/>
        </p:nvSpPr>
        <p:spPr>
          <a:xfrm>
            <a:off x="1405593" y="5519873"/>
            <a:ext cx="6413664" cy="24938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dk2"/>
                </a:solidFill>
                <a:latin typeface="Arial"/>
                <a:ea typeface="Arial"/>
                <a:cs typeface="Arial"/>
                <a:sym typeface="Arial"/>
              </a:rPr>
              <a:t>Source: The Team profiles, By Rachel Schutt &amp; Cathy O’Neil, Doing Data Science, P. 12  </a:t>
            </a:r>
            <a:endParaRPr/>
          </a:p>
        </p:txBody>
      </p:sp>
      <p:pic>
        <p:nvPicPr>
          <p:cNvPr id="376" name="Google Shape;376;p14"/>
          <p:cNvPicPr preferRelativeResize="0"/>
          <p:nvPr/>
        </p:nvPicPr>
        <p:blipFill rotWithShape="1">
          <a:blip r:embed="rId3">
            <a:alphaModFix/>
          </a:blip>
          <a:srcRect b="0" l="0" r="0" t="0"/>
          <a:stretch/>
        </p:blipFill>
        <p:spPr>
          <a:xfrm>
            <a:off x="2610136" y="1260910"/>
            <a:ext cx="4004578" cy="42503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7d9d127576_0_11"/>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Impression vs reality</a:t>
            </a:r>
            <a:endParaRPr/>
          </a:p>
        </p:txBody>
      </p:sp>
      <p:pic>
        <p:nvPicPr>
          <p:cNvPr descr="Music: Noisia - Seven Stitches&#10;&#10;&#10;&#10;&#10;&#10;Discord: https://discord.gg/Dt5q3uS8yV&#10;Twitter: http://twitter.com/jombo" id="383" name="Google Shape;383;g27d9d127576_0_11" title="What people think programming is vs. how it actually is">
            <a:hlinkClick r:id="rId3"/>
          </p:cNvPr>
          <p:cNvPicPr preferRelativeResize="0"/>
          <p:nvPr/>
        </p:nvPicPr>
        <p:blipFill>
          <a:blip r:embed="rId4">
            <a:alphaModFix/>
          </a:blip>
          <a:stretch>
            <a:fillRect/>
          </a:stretch>
        </p:blipFill>
        <p:spPr>
          <a:xfrm>
            <a:off x="730100" y="1317286"/>
            <a:ext cx="7907625" cy="4448050"/>
          </a:xfrm>
          <a:prstGeom prst="rect">
            <a:avLst/>
          </a:prstGeom>
          <a:noFill/>
          <a:ln>
            <a:noFill/>
          </a:ln>
        </p:spPr>
      </p:pic>
      <p:sp>
        <p:nvSpPr>
          <p:cNvPr id="384" name="Google Shape;384;g27d9d127576_0_11"/>
          <p:cNvSpPr txBox="1"/>
          <p:nvPr/>
        </p:nvSpPr>
        <p:spPr>
          <a:xfrm>
            <a:off x="111825" y="5954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https://hackertyper.com/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200"/>
              <a:buFont typeface="Georgia"/>
              <a:buNone/>
            </a:pPr>
            <a:r>
              <a:rPr lang="en-GB" sz="3200"/>
              <a:t>Introduction to Data Science for Innovation</a:t>
            </a:r>
            <a:endParaRPr/>
          </a:p>
        </p:txBody>
      </p:sp>
      <p:sp>
        <p:nvSpPr>
          <p:cNvPr id="391" name="Google Shape;391;p15"/>
          <p:cNvSpPr txBox="1"/>
          <p:nvPr>
            <p:ph idx="1" type="subTitle"/>
          </p:nvPr>
        </p:nvSpPr>
        <p:spPr>
          <a:xfrm>
            <a:off x="300037" y="1849387"/>
            <a:ext cx="8543925" cy="3159225"/>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You won’t become computing/machine learning experts.</a:t>
            </a:r>
            <a:endParaRPr/>
          </a:p>
          <a:p>
            <a:pPr indent="0" lvl="0" marL="0" rtl="0" algn="ctr">
              <a:lnSpc>
                <a:spcPct val="95000"/>
              </a:lnSpc>
              <a:spcBef>
                <a:spcPts val="0"/>
              </a:spcBef>
              <a:spcAft>
                <a:spcPts val="0"/>
              </a:spcAft>
              <a:buClr>
                <a:srgbClr val="32506E"/>
              </a:buClr>
              <a:buSzPts val="2400"/>
              <a:buNone/>
            </a:pPr>
            <a:r>
              <a:t/>
            </a:r>
            <a:endParaRPr/>
          </a:p>
          <a:p>
            <a:pPr indent="0" lvl="0" marL="0" rtl="0" algn="ctr">
              <a:lnSpc>
                <a:spcPct val="95000"/>
              </a:lnSpc>
              <a:spcBef>
                <a:spcPts val="0"/>
              </a:spcBef>
              <a:spcAft>
                <a:spcPts val="0"/>
              </a:spcAft>
              <a:buClr>
                <a:srgbClr val="32506E"/>
              </a:buClr>
              <a:buSzPts val="2400"/>
              <a:buNone/>
            </a:pPr>
            <a:r>
              <a:rPr lang="en-GB"/>
              <a:t>But you will gain knowledge on the workings of each part of the pipeline with practical cases of science and innovation data. </a:t>
            </a:r>
            <a:endParaRPr/>
          </a:p>
          <a:p>
            <a:pPr indent="0" lvl="0" marL="0" rtl="0" algn="ctr">
              <a:lnSpc>
                <a:spcPct val="95000"/>
              </a:lnSpc>
              <a:spcBef>
                <a:spcPts val="0"/>
              </a:spcBef>
              <a:spcAft>
                <a:spcPts val="0"/>
              </a:spcAft>
              <a:buClr>
                <a:srgbClr val="32506E"/>
              </a:buClr>
              <a:buSzPts val="2400"/>
              <a:buNone/>
            </a:pPr>
            <a:r>
              <a:t/>
            </a:r>
            <a:endParaRPr/>
          </a:p>
          <a:p>
            <a:pPr indent="0" lvl="0" marL="0" rtl="0" algn="ctr">
              <a:lnSpc>
                <a:spcPct val="95000"/>
              </a:lnSpc>
              <a:spcBef>
                <a:spcPts val="0"/>
              </a:spcBef>
              <a:spcAft>
                <a:spcPts val="0"/>
              </a:spcAft>
              <a:buClr>
                <a:srgbClr val="32506E"/>
              </a:buClr>
              <a:buSzPts val="2400"/>
              <a:buNone/>
            </a:pPr>
            <a:r>
              <a:rPr lang="en-GB"/>
              <a:t>You will learn how to learn.</a:t>
            </a:r>
            <a:endParaRPr/>
          </a:p>
          <a:p>
            <a:pPr indent="0" lvl="0" marL="0" rtl="0" algn="ctr">
              <a:lnSpc>
                <a:spcPct val="95000"/>
              </a:lnSpc>
              <a:spcBef>
                <a:spcPts val="0"/>
              </a:spcBef>
              <a:spcAft>
                <a:spcPts val="0"/>
              </a:spcAft>
              <a:buClr>
                <a:srgbClr val="32506E"/>
              </a:buClr>
              <a:buSzPts val="2400"/>
              <a:buNone/>
            </a:pPr>
            <a:r>
              <a:t/>
            </a:r>
            <a:endParaRPr/>
          </a:p>
          <a:p>
            <a:pPr indent="0" lvl="0" marL="0" rtl="0" algn="ctr">
              <a:lnSpc>
                <a:spcPct val="95000"/>
              </a:lnSpc>
              <a:spcBef>
                <a:spcPts val="0"/>
              </a:spcBef>
              <a:spcAft>
                <a:spcPts val="0"/>
              </a:spcAft>
              <a:buClr>
                <a:srgbClr val="32506E"/>
              </a:buClr>
              <a:buSzPts val="2400"/>
              <a:buNone/>
            </a:pPr>
            <a:r>
              <a:rPr lang="en-GB"/>
              <a:t>It’s up to you to take your knowledge to the next level.</a:t>
            </a:r>
            <a:endParaRPr/>
          </a:p>
          <a:p>
            <a:pPr indent="0" lvl="0" marL="0" rtl="0" algn="ctr">
              <a:lnSpc>
                <a:spcPct val="95000"/>
              </a:lnSpc>
              <a:spcBef>
                <a:spcPts val="0"/>
              </a:spcBef>
              <a:spcAft>
                <a:spcPts val="0"/>
              </a:spcAft>
              <a:buClr>
                <a:srgbClr val="32506E"/>
              </a:buClr>
              <a:buSzPts val="2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5a68c5dc4f_0_48"/>
          <p:cNvSpPr txBox="1"/>
          <p:nvPr>
            <p:ph type="ctrTitle"/>
          </p:nvPr>
        </p:nvSpPr>
        <p:spPr>
          <a:xfrm>
            <a:off x="1143000" y="1122363"/>
            <a:ext cx="6858000" cy="23877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Learning to program</a:t>
            </a:r>
            <a:endParaRPr/>
          </a:p>
        </p:txBody>
      </p:sp>
      <p:sp>
        <p:nvSpPr>
          <p:cNvPr id="398" name="Google Shape;398;g15a68c5dc4f_0_48"/>
          <p:cNvSpPr txBox="1"/>
          <p:nvPr>
            <p:ph idx="1" type="subTitle"/>
          </p:nvPr>
        </p:nvSpPr>
        <p:spPr>
          <a:xfrm>
            <a:off x="1143000" y="3708754"/>
            <a:ext cx="6858000" cy="15489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
          <p:cNvSpPr txBox="1"/>
          <p:nvPr>
            <p:ph type="ctrTitle"/>
          </p:nvPr>
        </p:nvSpPr>
        <p:spPr>
          <a:xfrm>
            <a:off x="1143000" y="1122362"/>
            <a:ext cx="6858000" cy="4261727"/>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Did you get to install RStudio or connect to RStudio cloud?</a:t>
            </a:r>
            <a:br>
              <a:rPr lang="en-GB"/>
            </a:br>
            <a:br>
              <a:rPr lang="en-GB"/>
            </a:br>
            <a:br>
              <a:rPr lang="en-GB"/>
            </a:br>
            <a:br>
              <a:rPr lang="en-GB"/>
            </a:br>
            <a:r>
              <a:rPr lang="en-GB"/>
              <a:t>Make sure you also downloaded the R script available in Canvas.</a:t>
            </a:r>
            <a:endParaRPr/>
          </a:p>
        </p:txBody>
      </p:sp>
      <p:pic>
        <p:nvPicPr>
          <p:cNvPr id="181" name="Google Shape;181;p2"/>
          <p:cNvPicPr preferRelativeResize="0"/>
          <p:nvPr/>
        </p:nvPicPr>
        <p:blipFill rotWithShape="1">
          <a:blip r:embed="rId3">
            <a:alphaModFix/>
          </a:blip>
          <a:srcRect b="0" l="0" r="0" t="0"/>
          <a:stretch/>
        </p:blipFill>
        <p:spPr>
          <a:xfrm>
            <a:off x="4189879" y="2628367"/>
            <a:ext cx="764241" cy="8006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5a68c5dc4f_0_54"/>
          <p:cNvSpPr txBox="1"/>
          <p:nvPr>
            <p:ph idx="1" type="body"/>
          </p:nvPr>
        </p:nvSpPr>
        <p:spPr>
          <a:xfrm>
            <a:off x="360363" y="1470025"/>
            <a:ext cx="8423400" cy="41640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rgbClr val="32506E"/>
              </a:buClr>
              <a:buSzPts val="2000"/>
              <a:buNone/>
            </a:pPr>
            <a:r>
              <a:rPr lang="en-GB" sz="2000"/>
              <a:t>Do you have any programming experience? </a:t>
            </a:r>
            <a:endParaRPr/>
          </a:p>
        </p:txBody>
      </p:sp>
      <p:sp>
        <p:nvSpPr>
          <p:cNvPr id="405" name="Google Shape;405;g15a68c5dc4f_0_54"/>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06" name="Google Shape;406;g15a68c5dc4f_0_54"/>
          <p:cNvPicPr preferRelativeResize="0"/>
          <p:nvPr/>
        </p:nvPicPr>
        <p:blipFill rotWithShape="1">
          <a:blip r:embed="rId3">
            <a:alphaModFix/>
          </a:blip>
          <a:srcRect b="0" l="0" r="0" t="0"/>
          <a:stretch/>
        </p:blipFill>
        <p:spPr>
          <a:xfrm>
            <a:off x="3429000" y="2228850"/>
            <a:ext cx="2286000" cy="240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5a68c5dc4f_0_61"/>
          <p:cNvSpPr txBox="1"/>
          <p:nvPr>
            <p:ph idx="1" type="body"/>
          </p:nvPr>
        </p:nvSpPr>
        <p:spPr>
          <a:xfrm>
            <a:off x="360363" y="1470025"/>
            <a:ext cx="8423400" cy="41640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rgbClr val="32506E"/>
              </a:buClr>
              <a:buSzPts val="2000"/>
              <a:buNone/>
            </a:pPr>
            <a:r>
              <a:rPr lang="en-GB" sz="2000"/>
              <a:t>Do you have any programming experience?</a:t>
            </a:r>
            <a:endParaRPr/>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2000"/>
              <a:buNone/>
            </a:pPr>
            <a:r>
              <a:rPr lang="en-GB" sz="2000"/>
              <a:t>Don’t worry we’ll teach you the basics …</a:t>
            </a:r>
            <a:endParaRPr/>
          </a:p>
          <a:p>
            <a:pPr indent="0" lvl="0" marL="0" rtl="0" algn="ctr">
              <a:lnSpc>
                <a:spcPct val="95000"/>
              </a:lnSpc>
              <a:spcBef>
                <a:spcPts val="0"/>
              </a:spcBef>
              <a:spcAft>
                <a:spcPts val="0"/>
              </a:spcAft>
              <a:buClr>
                <a:srgbClr val="32506E"/>
              </a:buClr>
              <a:buSzPts val="2000"/>
              <a:buNone/>
            </a:pPr>
            <a:r>
              <a:rPr lang="en-GB" sz="2000"/>
              <a:t> </a:t>
            </a:r>
            <a:endParaRPr/>
          </a:p>
        </p:txBody>
      </p:sp>
      <p:sp>
        <p:nvSpPr>
          <p:cNvPr id="413" name="Google Shape;413;g15a68c5dc4f_0_61"/>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14" name="Google Shape;414;g15a68c5dc4f_0_61"/>
          <p:cNvPicPr preferRelativeResize="0"/>
          <p:nvPr/>
        </p:nvPicPr>
        <p:blipFill rotWithShape="1">
          <a:blip r:embed="rId3">
            <a:alphaModFix/>
          </a:blip>
          <a:srcRect b="0" l="0" r="0" t="0"/>
          <a:stretch/>
        </p:blipFill>
        <p:spPr>
          <a:xfrm>
            <a:off x="3429000" y="2228850"/>
            <a:ext cx="2286000" cy="240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5a68c5dc4f_0_68"/>
          <p:cNvSpPr txBox="1"/>
          <p:nvPr>
            <p:ph idx="1" type="body"/>
          </p:nvPr>
        </p:nvSpPr>
        <p:spPr>
          <a:xfrm>
            <a:off x="283029" y="1806453"/>
            <a:ext cx="3962400" cy="3428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Do:</a:t>
            </a:r>
            <a:endParaRPr/>
          </a:p>
          <a:p>
            <a:pPr indent="0" lvl="0" marL="0" rtl="0" algn="l">
              <a:lnSpc>
                <a:spcPct val="95000"/>
              </a:lnSpc>
              <a:spcBef>
                <a:spcPts val="0"/>
              </a:spcBef>
              <a:spcAft>
                <a:spcPts val="0"/>
              </a:spcAft>
              <a:buClr>
                <a:srgbClr val="32506E"/>
              </a:buClr>
              <a:buSzPts val="1800"/>
              <a:buNone/>
            </a:pPr>
            <a:r>
              <a:t/>
            </a:r>
            <a:endParaRPr sz="1800"/>
          </a:p>
          <a:p>
            <a:pPr indent="-285750" lvl="0" marL="285750" rtl="0" algn="l">
              <a:lnSpc>
                <a:spcPct val="95000"/>
              </a:lnSpc>
              <a:spcBef>
                <a:spcPts val="0"/>
              </a:spcBef>
              <a:spcAft>
                <a:spcPts val="0"/>
              </a:spcAft>
              <a:buClr>
                <a:srgbClr val="32506E"/>
              </a:buClr>
              <a:buSzPts val="1800"/>
              <a:buFont typeface="Arial"/>
              <a:buChar char="-"/>
            </a:pPr>
            <a:r>
              <a:rPr lang="en-GB" sz="1800"/>
              <a:t>Be patient – these skills are difficult to learn</a:t>
            </a:r>
            <a:endParaRPr/>
          </a:p>
          <a:p>
            <a:pPr indent="-285750" lvl="0" marL="285750" rtl="0" algn="l">
              <a:lnSpc>
                <a:spcPct val="95000"/>
              </a:lnSpc>
              <a:spcBef>
                <a:spcPts val="0"/>
              </a:spcBef>
              <a:spcAft>
                <a:spcPts val="0"/>
              </a:spcAft>
              <a:buClr>
                <a:srgbClr val="32506E"/>
              </a:buClr>
              <a:buSzPts val="1800"/>
              <a:buFont typeface="Arial"/>
              <a:buChar char="-"/>
            </a:pPr>
            <a:r>
              <a:rPr lang="en-GB" sz="1800"/>
              <a:t>Remember where you started and look at your own progress</a:t>
            </a:r>
            <a:endParaRPr/>
          </a:p>
          <a:p>
            <a:pPr indent="-285750" lvl="0" marL="285750" rtl="0" algn="l">
              <a:lnSpc>
                <a:spcPct val="95000"/>
              </a:lnSpc>
              <a:spcBef>
                <a:spcPts val="0"/>
              </a:spcBef>
              <a:spcAft>
                <a:spcPts val="0"/>
              </a:spcAft>
              <a:buClr>
                <a:srgbClr val="32506E"/>
              </a:buClr>
              <a:buSzPts val="1800"/>
              <a:buFont typeface="Arial"/>
              <a:buChar char="-"/>
            </a:pPr>
            <a:r>
              <a:rPr lang="en-GB" sz="1800"/>
              <a:t>Reflect on how these skills can help your analysis</a:t>
            </a:r>
            <a:endParaRPr/>
          </a:p>
          <a:p>
            <a:pPr indent="-285750" lvl="0" marL="285750" rtl="0" algn="l">
              <a:lnSpc>
                <a:spcPct val="95000"/>
              </a:lnSpc>
              <a:spcBef>
                <a:spcPts val="0"/>
              </a:spcBef>
              <a:spcAft>
                <a:spcPts val="0"/>
              </a:spcAft>
              <a:buClr>
                <a:srgbClr val="4B79A5"/>
              </a:buClr>
              <a:buSzPts val="1800"/>
              <a:buFont typeface="Arial"/>
              <a:buChar char="-"/>
            </a:pPr>
            <a:r>
              <a:rPr lang="en-GB" sz="1800">
                <a:solidFill>
                  <a:srgbClr val="4B79A5"/>
                </a:solidFill>
              </a:rPr>
              <a:t>Practice, practice, practice …</a:t>
            </a:r>
            <a:endParaRPr/>
          </a:p>
          <a:p>
            <a:pPr indent="-285750" lvl="0" marL="285750" rtl="0" algn="l">
              <a:lnSpc>
                <a:spcPct val="95000"/>
              </a:lnSpc>
              <a:spcBef>
                <a:spcPts val="0"/>
              </a:spcBef>
              <a:spcAft>
                <a:spcPts val="0"/>
              </a:spcAft>
              <a:buClr>
                <a:srgbClr val="4B79A5"/>
              </a:buClr>
              <a:buSzPts val="1800"/>
              <a:buFont typeface="Arial"/>
              <a:buChar char="-"/>
            </a:pPr>
            <a:r>
              <a:rPr lang="en-GB" sz="1800">
                <a:solidFill>
                  <a:srgbClr val="4B79A5"/>
                </a:solidFill>
              </a:rPr>
              <a:t>Seek help from your colleagues</a:t>
            </a:r>
            <a:endParaRPr/>
          </a:p>
          <a:p>
            <a:pPr indent="-285750" lvl="0" marL="285750" rtl="0" algn="l">
              <a:lnSpc>
                <a:spcPct val="95000"/>
              </a:lnSpc>
              <a:spcBef>
                <a:spcPts val="0"/>
              </a:spcBef>
              <a:spcAft>
                <a:spcPts val="0"/>
              </a:spcAft>
              <a:buClr>
                <a:srgbClr val="4B79A5"/>
              </a:buClr>
              <a:buSzPts val="1800"/>
              <a:buFont typeface="Arial"/>
              <a:buChar char="-"/>
            </a:pPr>
            <a:r>
              <a:rPr lang="en-GB" sz="1800">
                <a:solidFill>
                  <a:srgbClr val="4B79A5"/>
                </a:solidFill>
              </a:rPr>
              <a:t>If you get frustrated take a break and come back with fresh eyes</a:t>
            </a:r>
            <a:endParaRPr/>
          </a:p>
        </p:txBody>
      </p:sp>
      <p:sp>
        <p:nvSpPr>
          <p:cNvPr id="420" name="Google Shape;420;g15a68c5dc4f_0_68"/>
          <p:cNvSpPr txBox="1"/>
          <p:nvPr>
            <p:ph idx="2" type="body"/>
          </p:nvPr>
        </p:nvSpPr>
        <p:spPr>
          <a:xfrm>
            <a:off x="4572000" y="1883229"/>
            <a:ext cx="3760200" cy="34284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Don’t:</a:t>
            </a:r>
            <a:endParaRPr/>
          </a:p>
          <a:p>
            <a:pPr indent="0" lvl="0" marL="0" rtl="0" algn="l">
              <a:lnSpc>
                <a:spcPct val="95000"/>
              </a:lnSpc>
              <a:spcBef>
                <a:spcPts val="0"/>
              </a:spcBef>
              <a:spcAft>
                <a:spcPts val="0"/>
              </a:spcAft>
              <a:buClr>
                <a:srgbClr val="32506E"/>
              </a:buClr>
              <a:buSzPts val="1800"/>
              <a:buNone/>
            </a:pPr>
            <a:r>
              <a:t/>
            </a:r>
            <a:endParaRPr sz="1800"/>
          </a:p>
          <a:p>
            <a:pPr indent="-285750" lvl="0" marL="285750" rtl="0" algn="l">
              <a:lnSpc>
                <a:spcPct val="95000"/>
              </a:lnSpc>
              <a:spcBef>
                <a:spcPts val="0"/>
              </a:spcBef>
              <a:spcAft>
                <a:spcPts val="0"/>
              </a:spcAft>
              <a:buClr>
                <a:srgbClr val="32506E"/>
              </a:buClr>
              <a:buSzPts val="1800"/>
              <a:buFont typeface="Arial"/>
              <a:buChar char="-"/>
            </a:pPr>
            <a:r>
              <a:rPr lang="en-GB" sz="1800"/>
              <a:t>Give up after getting error messages (google is your friend)</a:t>
            </a:r>
            <a:endParaRPr/>
          </a:p>
          <a:p>
            <a:pPr indent="-285750" lvl="0" marL="285750" rtl="0" algn="l">
              <a:lnSpc>
                <a:spcPct val="95000"/>
              </a:lnSpc>
              <a:spcBef>
                <a:spcPts val="0"/>
              </a:spcBef>
              <a:spcAft>
                <a:spcPts val="0"/>
              </a:spcAft>
              <a:buClr>
                <a:srgbClr val="32506E"/>
              </a:buClr>
              <a:buSzPts val="1800"/>
              <a:buFont typeface="Arial"/>
              <a:buChar char="-"/>
            </a:pPr>
            <a:r>
              <a:rPr lang="en-GB" sz="1800"/>
              <a:t>Compare yourself with colleagues who have more skills and interest than you</a:t>
            </a:r>
            <a:endParaRPr/>
          </a:p>
          <a:p>
            <a:pPr indent="-285750" lvl="0" marL="285750" rtl="0" algn="l">
              <a:lnSpc>
                <a:spcPct val="95000"/>
              </a:lnSpc>
              <a:spcBef>
                <a:spcPts val="0"/>
              </a:spcBef>
              <a:spcAft>
                <a:spcPts val="0"/>
              </a:spcAft>
              <a:buClr>
                <a:srgbClr val="32506E"/>
              </a:buClr>
              <a:buSzPts val="1800"/>
              <a:buFont typeface="Arial"/>
              <a:buChar char="-"/>
            </a:pPr>
            <a:r>
              <a:rPr lang="en-GB" sz="1800"/>
              <a:t>Think that higher technical skills is better</a:t>
            </a:r>
            <a:endParaRPr/>
          </a:p>
          <a:p>
            <a:pPr indent="0" lvl="0" marL="0" rtl="0" algn="l">
              <a:lnSpc>
                <a:spcPct val="95000"/>
              </a:lnSpc>
              <a:spcBef>
                <a:spcPts val="0"/>
              </a:spcBef>
              <a:spcAft>
                <a:spcPts val="0"/>
              </a:spcAft>
              <a:buClr>
                <a:srgbClr val="32506E"/>
              </a:buClr>
              <a:buSzPts val="1800"/>
              <a:buNone/>
            </a:pPr>
            <a:r>
              <a:t/>
            </a:r>
            <a:endParaRPr sz="1800"/>
          </a:p>
          <a:p>
            <a:pPr indent="-184150" lvl="0" marL="285750" rtl="0" algn="l">
              <a:lnSpc>
                <a:spcPct val="95000"/>
              </a:lnSpc>
              <a:spcBef>
                <a:spcPts val="0"/>
              </a:spcBef>
              <a:spcAft>
                <a:spcPts val="0"/>
              </a:spcAft>
              <a:buClr>
                <a:srgbClr val="32506E"/>
              </a:buClr>
              <a:buSzPts val="1600"/>
              <a:buFont typeface="Arial"/>
              <a:buNone/>
            </a:pPr>
            <a:r>
              <a:t/>
            </a:r>
            <a:endParaRPr/>
          </a:p>
        </p:txBody>
      </p:sp>
      <p:sp>
        <p:nvSpPr>
          <p:cNvPr id="421" name="Google Shape;421;g15a68c5dc4f_0_68"/>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5a68c5dc4f_0_74"/>
          <p:cNvSpPr txBox="1"/>
          <p:nvPr>
            <p:ph idx="1" type="body"/>
          </p:nvPr>
        </p:nvSpPr>
        <p:spPr>
          <a:xfrm>
            <a:off x="360363" y="1470025"/>
            <a:ext cx="5372700" cy="4164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What language should I learn?</a:t>
            </a:r>
            <a:endParaRPr sz="2000"/>
          </a:p>
          <a:p>
            <a:pPr indent="0" lvl="0" marL="0" rtl="0" algn="l">
              <a:lnSpc>
                <a:spcPct val="95000"/>
              </a:lnSpc>
              <a:spcBef>
                <a:spcPts val="0"/>
              </a:spcBef>
              <a:spcAft>
                <a:spcPts val="0"/>
              </a:spcAft>
              <a:buClr>
                <a:srgbClr val="32506E"/>
              </a:buClr>
              <a:buSzPts val="2000"/>
              <a:buNone/>
            </a:pPr>
            <a:r>
              <a:rPr lang="en-GB" sz="2000"/>
              <a:t>Wrong question - like saying ‘hammer or screwdriver - which tool should I buy?’</a:t>
            </a:r>
            <a:endParaRPr sz="2000"/>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We will be experimenting with both R and python (maybe even SQL)!</a:t>
            </a:r>
            <a:endParaRPr/>
          </a:p>
          <a:p>
            <a:pPr indent="-203200" lvl="0" marL="342900" rtl="0" algn="l">
              <a:lnSpc>
                <a:spcPct val="95000"/>
              </a:lnSpc>
              <a:spcBef>
                <a:spcPts val="0"/>
              </a:spcBef>
              <a:spcAft>
                <a:spcPts val="0"/>
              </a:spcAft>
              <a:buClr>
                <a:srgbClr val="32506E"/>
              </a:buClr>
              <a:buSzPts val="2000"/>
              <a:buFont typeface="Arial"/>
              <a:buChar char="•"/>
            </a:pPr>
            <a:r>
              <a:rPr lang="en-GB" sz="2000"/>
              <a:t>R is an easy(ish) to use language</a:t>
            </a:r>
            <a:endParaRPr/>
          </a:p>
          <a:p>
            <a:pPr indent="-203200" lvl="0" marL="342900" rtl="0" algn="l">
              <a:lnSpc>
                <a:spcPct val="95000"/>
              </a:lnSpc>
              <a:spcBef>
                <a:spcPts val="0"/>
              </a:spcBef>
              <a:spcAft>
                <a:spcPts val="0"/>
              </a:spcAft>
              <a:buClr>
                <a:srgbClr val="32506E"/>
              </a:buClr>
              <a:buSzPts val="2000"/>
              <a:buFont typeface="Arial"/>
              <a:buChar char="•"/>
            </a:pPr>
            <a:r>
              <a:rPr lang="en-GB" sz="2000"/>
              <a:t>It started as a language for statistics</a:t>
            </a:r>
            <a:endParaRPr/>
          </a:p>
          <a:p>
            <a:pPr indent="-203200" lvl="0" marL="342900" rtl="0" algn="l">
              <a:lnSpc>
                <a:spcPct val="95000"/>
              </a:lnSpc>
              <a:spcBef>
                <a:spcPts val="0"/>
              </a:spcBef>
              <a:spcAft>
                <a:spcPts val="0"/>
              </a:spcAft>
              <a:buClr>
                <a:srgbClr val="32506E"/>
              </a:buClr>
              <a:buSzPts val="2000"/>
              <a:buFont typeface="Arial"/>
              <a:buChar char="•"/>
            </a:pPr>
            <a:r>
              <a:rPr lang="en-GB" sz="2000"/>
              <a:t>But becomes increasingly popular for data science projects (citation needed)</a:t>
            </a:r>
            <a:endParaRPr/>
          </a:p>
          <a:p>
            <a:pPr indent="-215900" lvl="0" marL="342900" rtl="0" algn="l">
              <a:lnSpc>
                <a:spcPct val="95000"/>
              </a:lnSpc>
              <a:spcBef>
                <a:spcPts val="0"/>
              </a:spcBef>
              <a:spcAft>
                <a:spcPts val="0"/>
              </a:spcAft>
              <a:buClr>
                <a:srgbClr val="32506E"/>
              </a:buClr>
              <a:buSzPts val="2000"/>
              <a:buFont typeface="Arial"/>
              <a:buNone/>
            </a:pPr>
            <a:r>
              <a:t/>
            </a:r>
            <a:endParaRPr sz="2000"/>
          </a:p>
          <a:p>
            <a:pPr indent="0" lvl="0" marL="0" rtl="0" algn="l">
              <a:lnSpc>
                <a:spcPct val="95000"/>
              </a:lnSpc>
              <a:spcBef>
                <a:spcPts val="0"/>
              </a:spcBef>
              <a:spcAft>
                <a:spcPts val="0"/>
              </a:spcAft>
              <a:buClr>
                <a:srgbClr val="32506E"/>
              </a:buClr>
              <a:buSzPts val="2000"/>
              <a:buNone/>
            </a:pPr>
            <a:r>
              <a:rPr lang="en-GB" sz="2000"/>
              <a:t>It includes many packages for:</a:t>
            </a:r>
            <a:endParaRPr/>
          </a:p>
          <a:p>
            <a:pPr indent="-160337" lvl="0" marL="342900" rtl="0" algn="l">
              <a:lnSpc>
                <a:spcPct val="95000"/>
              </a:lnSpc>
              <a:spcBef>
                <a:spcPts val="0"/>
              </a:spcBef>
              <a:spcAft>
                <a:spcPts val="0"/>
              </a:spcAft>
              <a:buClr>
                <a:srgbClr val="32506E"/>
              </a:buClr>
              <a:buSzPts val="2000"/>
              <a:buFont typeface="Arial"/>
              <a:buChar char="•"/>
            </a:pPr>
            <a:r>
              <a:rPr lang="en-GB" sz="2000"/>
              <a:t>importing data</a:t>
            </a:r>
            <a:endParaRPr/>
          </a:p>
          <a:p>
            <a:pPr indent="-160337" lvl="0" marL="342900" rtl="0" algn="l">
              <a:lnSpc>
                <a:spcPct val="95000"/>
              </a:lnSpc>
              <a:spcBef>
                <a:spcPts val="0"/>
              </a:spcBef>
              <a:spcAft>
                <a:spcPts val="0"/>
              </a:spcAft>
              <a:buClr>
                <a:srgbClr val="32506E"/>
              </a:buClr>
              <a:buSzPts val="2000"/>
              <a:buFont typeface="Arial"/>
              <a:buChar char="•"/>
            </a:pPr>
            <a:r>
              <a:rPr lang="en-GB" sz="2000"/>
              <a:t>data wrangling</a:t>
            </a:r>
            <a:endParaRPr/>
          </a:p>
          <a:p>
            <a:pPr indent="-160337" lvl="0" marL="342900" rtl="0" algn="l">
              <a:lnSpc>
                <a:spcPct val="95000"/>
              </a:lnSpc>
              <a:spcBef>
                <a:spcPts val="0"/>
              </a:spcBef>
              <a:spcAft>
                <a:spcPts val="0"/>
              </a:spcAft>
              <a:buClr>
                <a:srgbClr val="32506E"/>
              </a:buClr>
              <a:buSzPts val="2000"/>
              <a:buFont typeface="Arial"/>
              <a:buChar char="•"/>
            </a:pPr>
            <a:r>
              <a:rPr lang="en-GB" sz="2000"/>
              <a:t>data visualisation</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Comes with a painful user </a:t>
            </a:r>
            <a:endParaRPr sz="2000"/>
          </a:p>
          <a:p>
            <a:pPr indent="0" lvl="0" marL="0" rtl="0" algn="l">
              <a:lnSpc>
                <a:spcPct val="95000"/>
              </a:lnSpc>
              <a:spcBef>
                <a:spcPts val="0"/>
              </a:spcBef>
              <a:spcAft>
                <a:spcPts val="0"/>
              </a:spcAft>
              <a:buClr>
                <a:srgbClr val="32506E"/>
              </a:buClr>
              <a:buSzPts val="2000"/>
              <a:buNone/>
            </a:pPr>
            <a:r>
              <a:rPr lang="en-GB" sz="2000"/>
              <a:t>interface (but I can’t fault pipeline operators)</a:t>
            </a:r>
            <a:endParaRPr/>
          </a:p>
        </p:txBody>
      </p:sp>
      <p:sp>
        <p:nvSpPr>
          <p:cNvPr id="428" name="Google Shape;428;g15a68c5dc4f_0_74"/>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29" name="Google Shape;429;g15a68c5dc4f_0_74"/>
          <p:cNvPicPr preferRelativeResize="0"/>
          <p:nvPr/>
        </p:nvPicPr>
        <p:blipFill rotWithShape="1">
          <a:blip r:embed="rId3">
            <a:alphaModFix/>
          </a:blip>
          <a:srcRect b="0" l="0" r="0" t="0"/>
          <a:stretch/>
        </p:blipFill>
        <p:spPr>
          <a:xfrm>
            <a:off x="6702082" y="2654708"/>
            <a:ext cx="931693" cy="1080000"/>
          </a:xfrm>
          <a:prstGeom prst="rect">
            <a:avLst/>
          </a:prstGeom>
          <a:noFill/>
          <a:ln>
            <a:noFill/>
          </a:ln>
        </p:spPr>
      </p:pic>
      <p:pic>
        <p:nvPicPr>
          <p:cNvPr id="430" name="Google Shape;430;g15a68c5dc4f_0_74"/>
          <p:cNvPicPr preferRelativeResize="0"/>
          <p:nvPr/>
        </p:nvPicPr>
        <p:blipFill rotWithShape="1">
          <a:blip r:embed="rId4">
            <a:alphaModFix/>
          </a:blip>
          <a:srcRect b="0" l="0" r="0" t="0"/>
          <a:stretch/>
        </p:blipFill>
        <p:spPr>
          <a:xfrm>
            <a:off x="7167928" y="1843547"/>
            <a:ext cx="931688" cy="1080000"/>
          </a:xfrm>
          <a:prstGeom prst="rect">
            <a:avLst/>
          </a:prstGeom>
          <a:noFill/>
          <a:ln>
            <a:noFill/>
          </a:ln>
        </p:spPr>
      </p:pic>
      <p:pic>
        <p:nvPicPr>
          <p:cNvPr id="431" name="Google Shape;431;g15a68c5dc4f_0_74"/>
          <p:cNvPicPr preferRelativeResize="0"/>
          <p:nvPr/>
        </p:nvPicPr>
        <p:blipFill rotWithShape="1">
          <a:blip r:embed="rId5">
            <a:alphaModFix/>
          </a:blip>
          <a:srcRect b="0" l="0" r="0" t="0"/>
          <a:stretch/>
        </p:blipFill>
        <p:spPr>
          <a:xfrm>
            <a:off x="6236237" y="1843547"/>
            <a:ext cx="931688" cy="1080000"/>
          </a:xfrm>
          <a:prstGeom prst="rect">
            <a:avLst/>
          </a:prstGeom>
          <a:noFill/>
          <a:ln>
            <a:noFill/>
          </a:ln>
        </p:spPr>
      </p:pic>
      <p:pic>
        <p:nvPicPr>
          <p:cNvPr id="432" name="Google Shape;432;g15a68c5dc4f_0_74"/>
          <p:cNvPicPr preferRelativeResize="0"/>
          <p:nvPr/>
        </p:nvPicPr>
        <p:blipFill rotWithShape="1">
          <a:blip r:embed="rId6">
            <a:alphaModFix/>
          </a:blip>
          <a:srcRect b="0" l="0" r="0" t="0"/>
          <a:stretch/>
        </p:blipFill>
        <p:spPr>
          <a:xfrm>
            <a:off x="5770391" y="2646618"/>
            <a:ext cx="931688" cy="1080000"/>
          </a:xfrm>
          <a:prstGeom prst="rect">
            <a:avLst/>
          </a:prstGeom>
          <a:noFill/>
          <a:ln>
            <a:noFill/>
          </a:ln>
        </p:spPr>
      </p:pic>
      <p:pic>
        <p:nvPicPr>
          <p:cNvPr id="433" name="Google Shape;433;g15a68c5dc4f_0_74"/>
          <p:cNvPicPr preferRelativeResize="0"/>
          <p:nvPr/>
        </p:nvPicPr>
        <p:blipFill rotWithShape="1">
          <a:blip r:embed="rId7">
            <a:alphaModFix/>
          </a:blip>
          <a:srcRect b="0" l="0" r="0" t="0"/>
          <a:stretch/>
        </p:blipFill>
        <p:spPr>
          <a:xfrm>
            <a:off x="6236237" y="3451121"/>
            <a:ext cx="931688" cy="1080000"/>
          </a:xfrm>
          <a:prstGeom prst="rect">
            <a:avLst/>
          </a:prstGeom>
          <a:noFill/>
          <a:ln>
            <a:noFill/>
          </a:ln>
        </p:spPr>
      </p:pic>
      <p:pic>
        <p:nvPicPr>
          <p:cNvPr id="434" name="Google Shape;434;g15a68c5dc4f_0_74"/>
          <p:cNvPicPr preferRelativeResize="0"/>
          <p:nvPr/>
        </p:nvPicPr>
        <p:blipFill rotWithShape="1">
          <a:blip r:embed="rId8">
            <a:alphaModFix/>
          </a:blip>
          <a:srcRect b="0" l="0" r="0" t="0"/>
          <a:stretch/>
        </p:blipFill>
        <p:spPr>
          <a:xfrm>
            <a:off x="7647586" y="2639960"/>
            <a:ext cx="931688" cy="1080000"/>
          </a:xfrm>
          <a:prstGeom prst="rect">
            <a:avLst/>
          </a:prstGeom>
          <a:noFill/>
          <a:ln>
            <a:noFill/>
          </a:ln>
        </p:spPr>
      </p:pic>
      <p:pic>
        <p:nvPicPr>
          <p:cNvPr id="435" name="Google Shape;435;g15a68c5dc4f_0_74"/>
          <p:cNvPicPr preferRelativeResize="0"/>
          <p:nvPr/>
        </p:nvPicPr>
        <p:blipFill rotWithShape="1">
          <a:blip r:embed="rId9">
            <a:alphaModFix/>
          </a:blip>
          <a:srcRect b="0" l="0" r="0" t="0"/>
          <a:stretch/>
        </p:blipFill>
        <p:spPr>
          <a:xfrm>
            <a:off x="7181740" y="3456301"/>
            <a:ext cx="931688" cy="1080000"/>
          </a:xfrm>
          <a:prstGeom prst="rect">
            <a:avLst/>
          </a:prstGeom>
          <a:noFill/>
          <a:ln>
            <a:noFill/>
          </a:ln>
        </p:spPr>
      </p:pic>
      <p:pic>
        <p:nvPicPr>
          <p:cNvPr id="436" name="Google Shape;436;g15a68c5dc4f_0_74"/>
          <p:cNvPicPr preferRelativeResize="0"/>
          <p:nvPr/>
        </p:nvPicPr>
        <p:blipFill rotWithShape="1">
          <a:blip r:embed="rId10">
            <a:alphaModFix/>
          </a:blip>
          <a:srcRect b="0" l="0" r="0" t="0"/>
          <a:stretch/>
        </p:blipFill>
        <p:spPr>
          <a:xfrm>
            <a:off x="8113435" y="3456301"/>
            <a:ext cx="931688" cy="1080000"/>
          </a:xfrm>
          <a:prstGeom prst="rect">
            <a:avLst/>
          </a:prstGeom>
          <a:noFill/>
          <a:ln>
            <a:noFill/>
          </a:ln>
        </p:spPr>
      </p:pic>
      <p:pic>
        <p:nvPicPr>
          <p:cNvPr id="437" name="Google Shape;437;g15a68c5dc4f_0_74"/>
          <p:cNvPicPr preferRelativeResize="0"/>
          <p:nvPr/>
        </p:nvPicPr>
        <p:blipFill rotWithShape="1">
          <a:blip r:embed="rId11">
            <a:alphaModFix/>
          </a:blip>
          <a:srcRect b="0" l="0" r="0" t="0"/>
          <a:stretch/>
        </p:blipFill>
        <p:spPr>
          <a:xfrm>
            <a:off x="5275985" y="1851683"/>
            <a:ext cx="931688" cy="1080000"/>
          </a:xfrm>
          <a:prstGeom prst="rect">
            <a:avLst/>
          </a:prstGeom>
          <a:noFill/>
          <a:ln>
            <a:noFill/>
          </a:ln>
        </p:spPr>
      </p:pic>
      <p:pic>
        <p:nvPicPr>
          <p:cNvPr id="438" name="Google Shape;438;g15a68c5dc4f_0_74"/>
          <p:cNvPicPr preferRelativeResize="0"/>
          <p:nvPr/>
        </p:nvPicPr>
        <p:blipFill rotWithShape="1">
          <a:blip r:embed="rId12">
            <a:alphaModFix/>
          </a:blip>
          <a:srcRect b="0" l="0" r="0" t="0"/>
          <a:stretch/>
        </p:blipFill>
        <p:spPr>
          <a:xfrm>
            <a:off x="5761584" y="4265984"/>
            <a:ext cx="935494" cy="1080000"/>
          </a:xfrm>
          <a:prstGeom prst="rect">
            <a:avLst/>
          </a:prstGeom>
          <a:noFill/>
          <a:ln>
            <a:noFill/>
          </a:ln>
        </p:spPr>
      </p:pic>
      <p:pic>
        <p:nvPicPr>
          <p:cNvPr id="439" name="Google Shape;439;g15a68c5dc4f_0_74"/>
          <p:cNvPicPr preferRelativeResize="0"/>
          <p:nvPr/>
        </p:nvPicPr>
        <p:blipFill rotWithShape="1">
          <a:blip r:embed="rId13">
            <a:alphaModFix/>
          </a:blip>
          <a:srcRect b="0" l="0" r="0" t="0"/>
          <a:stretch/>
        </p:blipFill>
        <p:spPr>
          <a:xfrm>
            <a:off x="6702081" y="4267462"/>
            <a:ext cx="931688" cy="1080000"/>
          </a:xfrm>
          <a:prstGeom prst="rect">
            <a:avLst/>
          </a:prstGeom>
          <a:noFill/>
          <a:ln>
            <a:noFill/>
          </a:ln>
        </p:spPr>
      </p:pic>
      <p:pic>
        <p:nvPicPr>
          <p:cNvPr id="440" name="Google Shape;440;g15a68c5dc4f_0_74"/>
          <p:cNvPicPr preferRelativeResize="0"/>
          <p:nvPr/>
        </p:nvPicPr>
        <p:blipFill rotWithShape="1">
          <a:blip r:embed="rId14">
            <a:alphaModFix/>
          </a:blip>
          <a:srcRect b="0" l="0" r="0" t="0"/>
          <a:stretch/>
        </p:blipFill>
        <p:spPr>
          <a:xfrm>
            <a:off x="7661398" y="4272642"/>
            <a:ext cx="931688" cy="108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a68c5dc4f_0_92"/>
          <p:cNvSpPr txBox="1"/>
          <p:nvPr>
            <p:ph idx="1" type="body"/>
          </p:nvPr>
        </p:nvSpPr>
        <p:spPr>
          <a:xfrm>
            <a:off x="164809" y="2200455"/>
            <a:ext cx="5125800" cy="29106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The </a:t>
            </a:r>
            <a:r>
              <a:rPr b="1" lang="en-GB" sz="2000"/>
              <a:t>workshops </a:t>
            </a:r>
            <a:r>
              <a:rPr lang="en-GB" sz="2000"/>
              <a:t>will give you hands-on exercises to learn how to use R and also python</a:t>
            </a:r>
            <a:endParaRPr/>
          </a:p>
          <a:p>
            <a:pPr indent="0" lvl="0" marL="0" rtl="0" algn="l">
              <a:lnSpc>
                <a:spcPct val="95000"/>
              </a:lnSpc>
              <a:spcBef>
                <a:spcPts val="0"/>
              </a:spcBef>
              <a:spcAft>
                <a:spcPts val="0"/>
              </a:spcAft>
              <a:buClr>
                <a:srgbClr val="32506E"/>
              </a:buClr>
              <a:buSzPts val="2000"/>
              <a:buNone/>
            </a:pPr>
            <a:r>
              <a:t/>
            </a:r>
            <a:endParaRPr sz="2000"/>
          </a:p>
          <a:p>
            <a:pPr indent="-203200" lvl="0" marL="342900" rtl="0" algn="l">
              <a:lnSpc>
                <a:spcPct val="95000"/>
              </a:lnSpc>
              <a:spcBef>
                <a:spcPts val="0"/>
              </a:spcBef>
              <a:spcAft>
                <a:spcPts val="0"/>
              </a:spcAft>
              <a:buClr>
                <a:srgbClr val="32506E"/>
              </a:buClr>
              <a:buSzPts val="2000"/>
              <a:buFont typeface="Arial"/>
              <a:buChar char="•"/>
            </a:pPr>
            <a:r>
              <a:rPr lang="en-GB" sz="2000"/>
              <a:t>Introduce the RStudio and python through VScodeenvironment.</a:t>
            </a:r>
            <a:endParaRPr/>
          </a:p>
          <a:p>
            <a:pPr indent="-203200" lvl="0" marL="342900" rtl="0" algn="l">
              <a:lnSpc>
                <a:spcPct val="95000"/>
              </a:lnSpc>
              <a:spcBef>
                <a:spcPts val="0"/>
              </a:spcBef>
              <a:spcAft>
                <a:spcPts val="0"/>
              </a:spcAft>
              <a:buClr>
                <a:srgbClr val="32506E"/>
              </a:buClr>
              <a:buSzPts val="2000"/>
              <a:buFont typeface="Arial"/>
              <a:buChar char="•"/>
            </a:pPr>
            <a:r>
              <a:rPr lang="en-GB" sz="2000"/>
              <a:t>Getting data and handling them in R/Python</a:t>
            </a:r>
            <a:endParaRPr/>
          </a:p>
          <a:p>
            <a:pPr indent="-203200" lvl="0" marL="342900" rtl="0" algn="l">
              <a:lnSpc>
                <a:spcPct val="95000"/>
              </a:lnSpc>
              <a:spcBef>
                <a:spcPts val="0"/>
              </a:spcBef>
              <a:spcAft>
                <a:spcPts val="0"/>
              </a:spcAft>
              <a:buClr>
                <a:srgbClr val="32506E"/>
              </a:buClr>
              <a:buSzPts val="2000"/>
              <a:buFont typeface="Arial"/>
              <a:buChar char="•"/>
            </a:pPr>
            <a:r>
              <a:rPr lang="en-GB" sz="2000"/>
              <a:t>Using programming logic to </a:t>
            </a:r>
            <a:br>
              <a:rPr lang="en-GB" sz="2000"/>
            </a:br>
            <a:r>
              <a:rPr lang="en-GB" sz="2000"/>
              <a:t>solve problems</a:t>
            </a:r>
            <a:endParaRPr/>
          </a:p>
          <a:p>
            <a:pPr indent="-203200" lvl="0" marL="342900" rtl="0" algn="l">
              <a:lnSpc>
                <a:spcPct val="95000"/>
              </a:lnSpc>
              <a:spcBef>
                <a:spcPts val="0"/>
              </a:spcBef>
              <a:spcAft>
                <a:spcPts val="0"/>
              </a:spcAft>
              <a:buClr>
                <a:srgbClr val="32506E"/>
              </a:buClr>
              <a:buSzPts val="2000"/>
              <a:buFont typeface="Arial"/>
              <a:buChar char="•"/>
            </a:pPr>
            <a:r>
              <a:rPr lang="en-GB" sz="2000"/>
              <a:t>Working with text data</a:t>
            </a:r>
            <a:endParaRPr/>
          </a:p>
          <a:p>
            <a:pPr indent="-203200" lvl="0" marL="342900" rtl="0" algn="l">
              <a:lnSpc>
                <a:spcPct val="95000"/>
              </a:lnSpc>
              <a:spcBef>
                <a:spcPts val="0"/>
              </a:spcBef>
              <a:spcAft>
                <a:spcPts val="0"/>
              </a:spcAft>
              <a:buClr>
                <a:srgbClr val="32506E"/>
              </a:buClr>
              <a:buSzPts val="2000"/>
              <a:buFont typeface="Arial"/>
              <a:buChar char="•"/>
            </a:pPr>
            <a:r>
              <a:rPr lang="en-GB" sz="2000"/>
              <a:t>Introduce machine learning</a:t>
            </a:r>
            <a:endParaRPr/>
          </a:p>
          <a:p>
            <a:pPr indent="-203200" lvl="0" marL="342900" rtl="0" algn="l">
              <a:lnSpc>
                <a:spcPct val="95000"/>
              </a:lnSpc>
              <a:spcBef>
                <a:spcPts val="0"/>
              </a:spcBef>
              <a:spcAft>
                <a:spcPts val="0"/>
              </a:spcAft>
              <a:buClr>
                <a:srgbClr val="32506E"/>
              </a:buClr>
              <a:buSzPts val="2000"/>
              <a:buFont typeface="Arial"/>
              <a:buChar char="•"/>
            </a:pPr>
            <a:r>
              <a:rPr lang="en-GB" sz="2000"/>
              <a:t>Visualise the data to take decisions</a:t>
            </a:r>
            <a:endParaRPr/>
          </a:p>
          <a:p>
            <a:pPr indent="0" lvl="0" marL="0" rtl="0" algn="l">
              <a:lnSpc>
                <a:spcPct val="95000"/>
              </a:lnSpc>
              <a:spcBef>
                <a:spcPts val="0"/>
              </a:spcBef>
              <a:spcAft>
                <a:spcPts val="0"/>
              </a:spcAft>
              <a:buClr>
                <a:srgbClr val="32506E"/>
              </a:buClr>
              <a:buSzPts val="2000"/>
              <a:buNone/>
            </a:pPr>
            <a:r>
              <a:rPr lang="en-GB" sz="2000"/>
              <a:t> </a:t>
            </a:r>
            <a:endParaRPr/>
          </a:p>
        </p:txBody>
      </p:sp>
      <p:sp>
        <p:nvSpPr>
          <p:cNvPr id="447" name="Google Shape;447;g15a68c5dc4f_0_92"/>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48" name="Google Shape;448;g15a68c5dc4f_0_92"/>
          <p:cNvPicPr preferRelativeResize="0"/>
          <p:nvPr/>
        </p:nvPicPr>
        <p:blipFill rotWithShape="1">
          <a:blip r:embed="rId3">
            <a:alphaModFix/>
          </a:blip>
          <a:srcRect b="0" l="0" r="0" t="0"/>
          <a:stretch/>
        </p:blipFill>
        <p:spPr>
          <a:xfrm>
            <a:off x="6702082" y="2654708"/>
            <a:ext cx="931693" cy="1080000"/>
          </a:xfrm>
          <a:prstGeom prst="rect">
            <a:avLst/>
          </a:prstGeom>
          <a:noFill/>
          <a:ln>
            <a:noFill/>
          </a:ln>
        </p:spPr>
      </p:pic>
      <p:pic>
        <p:nvPicPr>
          <p:cNvPr id="449" name="Google Shape;449;g15a68c5dc4f_0_92"/>
          <p:cNvPicPr preferRelativeResize="0"/>
          <p:nvPr/>
        </p:nvPicPr>
        <p:blipFill rotWithShape="1">
          <a:blip r:embed="rId4">
            <a:alphaModFix/>
          </a:blip>
          <a:srcRect b="0" l="0" r="0" t="0"/>
          <a:stretch/>
        </p:blipFill>
        <p:spPr>
          <a:xfrm>
            <a:off x="7167928" y="1843547"/>
            <a:ext cx="931688" cy="1080000"/>
          </a:xfrm>
          <a:prstGeom prst="rect">
            <a:avLst/>
          </a:prstGeom>
          <a:noFill/>
          <a:ln>
            <a:noFill/>
          </a:ln>
        </p:spPr>
      </p:pic>
      <p:pic>
        <p:nvPicPr>
          <p:cNvPr id="450" name="Google Shape;450;g15a68c5dc4f_0_92"/>
          <p:cNvPicPr preferRelativeResize="0"/>
          <p:nvPr/>
        </p:nvPicPr>
        <p:blipFill rotWithShape="1">
          <a:blip r:embed="rId5">
            <a:alphaModFix/>
          </a:blip>
          <a:srcRect b="0" l="0" r="0" t="0"/>
          <a:stretch/>
        </p:blipFill>
        <p:spPr>
          <a:xfrm>
            <a:off x="6236237" y="1843547"/>
            <a:ext cx="931688" cy="1080000"/>
          </a:xfrm>
          <a:prstGeom prst="rect">
            <a:avLst/>
          </a:prstGeom>
          <a:noFill/>
          <a:ln>
            <a:noFill/>
          </a:ln>
        </p:spPr>
      </p:pic>
      <p:pic>
        <p:nvPicPr>
          <p:cNvPr id="451" name="Google Shape;451;g15a68c5dc4f_0_92"/>
          <p:cNvPicPr preferRelativeResize="0"/>
          <p:nvPr/>
        </p:nvPicPr>
        <p:blipFill rotWithShape="1">
          <a:blip r:embed="rId6">
            <a:alphaModFix/>
          </a:blip>
          <a:srcRect b="0" l="0" r="0" t="0"/>
          <a:stretch/>
        </p:blipFill>
        <p:spPr>
          <a:xfrm>
            <a:off x="5770391" y="2646618"/>
            <a:ext cx="931688" cy="1080000"/>
          </a:xfrm>
          <a:prstGeom prst="rect">
            <a:avLst/>
          </a:prstGeom>
          <a:noFill/>
          <a:ln>
            <a:noFill/>
          </a:ln>
        </p:spPr>
      </p:pic>
      <p:pic>
        <p:nvPicPr>
          <p:cNvPr id="452" name="Google Shape;452;g15a68c5dc4f_0_92"/>
          <p:cNvPicPr preferRelativeResize="0"/>
          <p:nvPr/>
        </p:nvPicPr>
        <p:blipFill rotWithShape="1">
          <a:blip r:embed="rId7">
            <a:alphaModFix/>
          </a:blip>
          <a:srcRect b="0" l="0" r="0" t="0"/>
          <a:stretch/>
        </p:blipFill>
        <p:spPr>
          <a:xfrm>
            <a:off x="6236237" y="3451121"/>
            <a:ext cx="931688" cy="1080000"/>
          </a:xfrm>
          <a:prstGeom prst="rect">
            <a:avLst/>
          </a:prstGeom>
          <a:noFill/>
          <a:ln>
            <a:noFill/>
          </a:ln>
        </p:spPr>
      </p:pic>
      <p:pic>
        <p:nvPicPr>
          <p:cNvPr id="453" name="Google Shape;453;g15a68c5dc4f_0_92"/>
          <p:cNvPicPr preferRelativeResize="0"/>
          <p:nvPr/>
        </p:nvPicPr>
        <p:blipFill rotWithShape="1">
          <a:blip r:embed="rId8">
            <a:alphaModFix/>
          </a:blip>
          <a:srcRect b="0" l="0" r="0" t="0"/>
          <a:stretch/>
        </p:blipFill>
        <p:spPr>
          <a:xfrm>
            <a:off x="7647586" y="2639960"/>
            <a:ext cx="931688" cy="1080000"/>
          </a:xfrm>
          <a:prstGeom prst="rect">
            <a:avLst/>
          </a:prstGeom>
          <a:noFill/>
          <a:ln>
            <a:noFill/>
          </a:ln>
        </p:spPr>
      </p:pic>
      <p:pic>
        <p:nvPicPr>
          <p:cNvPr id="454" name="Google Shape;454;g15a68c5dc4f_0_92"/>
          <p:cNvPicPr preferRelativeResize="0"/>
          <p:nvPr/>
        </p:nvPicPr>
        <p:blipFill rotWithShape="1">
          <a:blip r:embed="rId9">
            <a:alphaModFix/>
          </a:blip>
          <a:srcRect b="0" l="0" r="0" t="0"/>
          <a:stretch/>
        </p:blipFill>
        <p:spPr>
          <a:xfrm>
            <a:off x="7181740" y="3456301"/>
            <a:ext cx="931688" cy="1080000"/>
          </a:xfrm>
          <a:prstGeom prst="rect">
            <a:avLst/>
          </a:prstGeom>
          <a:noFill/>
          <a:ln>
            <a:noFill/>
          </a:ln>
        </p:spPr>
      </p:pic>
      <p:pic>
        <p:nvPicPr>
          <p:cNvPr id="455" name="Google Shape;455;g15a68c5dc4f_0_92"/>
          <p:cNvPicPr preferRelativeResize="0"/>
          <p:nvPr/>
        </p:nvPicPr>
        <p:blipFill rotWithShape="1">
          <a:blip r:embed="rId10">
            <a:alphaModFix/>
          </a:blip>
          <a:srcRect b="0" l="0" r="0" t="0"/>
          <a:stretch/>
        </p:blipFill>
        <p:spPr>
          <a:xfrm>
            <a:off x="5275985" y="3456301"/>
            <a:ext cx="931688" cy="1080000"/>
          </a:xfrm>
          <a:prstGeom prst="rect">
            <a:avLst/>
          </a:prstGeom>
          <a:noFill/>
          <a:ln>
            <a:noFill/>
          </a:ln>
        </p:spPr>
      </p:pic>
      <p:pic>
        <p:nvPicPr>
          <p:cNvPr id="456" name="Google Shape;456;g15a68c5dc4f_0_92"/>
          <p:cNvPicPr preferRelativeResize="0"/>
          <p:nvPr/>
        </p:nvPicPr>
        <p:blipFill rotWithShape="1">
          <a:blip r:embed="rId11">
            <a:alphaModFix/>
          </a:blip>
          <a:srcRect b="0" l="0" r="0" t="0"/>
          <a:stretch/>
        </p:blipFill>
        <p:spPr>
          <a:xfrm>
            <a:off x="5275985" y="1851683"/>
            <a:ext cx="931688" cy="1080000"/>
          </a:xfrm>
          <a:prstGeom prst="rect">
            <a:avLst/>
          </a:prstGeom>
          <a:noFill/>
          <a:ln>
            <a:noFill/>
          </a:ln>
        </p:spPr>
      </p:pic>
      <p:pic>
        <p:nvPicPr>
          <p:cNvPr id="457" name="Google Shape;457;g15a68c5dc4f_0_92"/>
          <p:cNvPicPr preferRelativeResize="0"/>
          <p:nvPr/>
        </p:nvPicPr>
        <p:blipFill rotWithShape="1">
          <a:blip r:embed="rId12">
            <a:alphaModFix/>
          </a:blip>
          <a:srcRect b="0" l="0" r="0" t="0"/>
          <a:stretch/>
        </p:blipFill>
        <p:spPr>
          <a:xfrm>
            <a:off x="5761584" y="4265984"/>
            <a:ext cx="935494" cy="1080000"/>
          </a:xfrm>
          <a:prstGeom prst="rect">
            <a:avLst/>
          </a:prstGeom>
          <a:noFill/>
          <a:ln>
            <a:noFill/>
          </a:ln>
        </p:spPr>
      </p:pic>
      <p:pic>
        <p:nvPicPr>
          <p:cNvPr id="458" name="Google Shape;458;g15a68c5dc4f_0_92"/>
          <p:cNvPicPr preferRelativeResize="0"/>
          <p:nvPr/>
        </p:nvPicPr>
        <p:blipFill rotWithShape="1">
          <a:blip r:embed="rId13">
            <a:alphaModFix/>
          </a:blip>
          <a:srcRect b="0" l="0" r="0" t="0"/>
          <a:stretch/>
        </p:blipFill>
        <p:spPr>
          <a:xfrm>
            <a:off x="6702081" y="4267462"/>
            <a:ext cx="931688" cy="1080000"/>
          </a:xfrm>
          <a:prstGeom prst="rect">
            <a:avLst/>
          </a:prstGeom>
          <a:noFill/>
          <a:ln>
            <a:noFill/>
          </a:ln>
        </p:spPr>
      </p:pic>
      <p:pic>
        <p:nvPicPr>
          <p:cNvPr id="459" name="Google Shape;459;g15a68c5dc4f_0_92"/>
          <p:cNvPicPr preferRelativeResize="0"/>
          <p:nvPr/>
        </p:nvPicPr>
        <p:blipFill rotWithShape="1">
          <a:blip r:embed="rId14">
            <a:alphaModFix/>
          </a:blip>
          <a:srcRect b="0" l="0" r="0" t="0"/>
          <a:stretch/>
        </p:blipFill>
        <p:spPr>
          <a:xfrm>
            <a:off x="7661398" y="4272642"/>
            <a:ext cx="931688" cy="108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5a68c5dc4f_0_110"/>
          <p:cNvSpPr txBox="1"/>
          <p:nvPr>
            <p:ph idx="1" type="body"/>
          </p:nvPr>
        </p:nvSpPr>
        <p:spPr>
          <a:xfrm>
            <a:off x="250216" y="1890200"/>
            <a:ext cx="4600800" cy="34977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There is a lot of useful functions in all the</a:t>
            </a:r>
            <a:endParaRPr/>
          </a:p>
          <a:p>
            <a:pPr indent="0" lvl="0" marL="0" rtl="0" algn="l">
              <a:lnSpc>
                <a:spcPct val="95000"/>
              </a:lnSpc>
              <a:spcBef>
                <a:spcPts val="0"/>
              </a:spcBef>
              <a:spcAft>
                <a:spcPts val="0"/>
              </a:spcAft>
              <a:buClr>
                <a:srgbClr val="32506E"/>
              </a:buClr>
              <a:buSzPts val="2000"/>
              <a:buNone/>
            </a:pPr>
            <a:r>
              <a:rPr lang="en-GB" sz="2000"/>
              <a:t>packages available (maybe too many to remember):</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t/>
            </a:r>
            <a:endParaRPr sz="2000"/>
          </a:p>
          <a:p>
            <a:pPr indent="0" lvl="0" marL="0" rtl="0" algn="ctr">
              <a:lnSpc>
                <a:spcPct val="95000"/>
              </a:lnSpc>
              <a:spcBef>
                <a:spcPts val="0"/>
              </a:spcBef>
              <a:spcAft>
                <a:spcPts val="0"/>
              </a:spcAft>
              <a:buClr>
                <a:srgbClr val="32506E"/>
              </a:buClr>
              <a:buSzPts val="3600"/>
              <a:buNone/>
            </a:pPr>
            <a:r>
              <a:rPr lang="en-GB" sz="3600"/>
              <a:t>Use Cheat Sheets</a:t>
            </a:r>
            <a:endParaRPr/>
          </a:p>
          <a:p>
            <a:pPr indent="0" lvl="0" marL="0" rtl="0" algn="l">
              <a:lnSpc>
                <a:spcPct val="95000"/>
              </a:lnSpc>
              <a:spcBef>
                <a:spcPts val="0"/>
              </a:spcBef>
              <a:spcAft>
                <a:spcPts val="0"/>
              </a:spcAft>
              <a:buClr>
                <a:srgbClr val="32506E"/>
              </a:buClr>
              <a:buSzPts val="2000"/>
              <a:buNone/>
            </a:pPr>
            <a:r>
              <a:t/>
            </a:r>
            <a:endParaRPr sz="2000"/>
          </a:p>
        </p:txBody>
      </p:sp>
      <p:sp>
        <p:nvSpPr>
          <p:cNvPr id="466" name="Google Shape;466;g15a68c5dc4f_0_110"/>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67" name="Google Shape;467;g15a68c5dc4f_0_110"/>
          <p:cNvPicPr preferRelativeResize="0"/>
          <p:nvPr/>
        </p:nvPicPr>
        <p:blipFill rotWithShape="1">
          <a:blip r:embed="rId3">
            <a:alphaModFix/>
          </a:blip>
          <a:srcRect b="0" l="0" r="0" t="0"/>
          <a:stretch/>
        </p:blipFill>
        <p:spPr>
          <a:xfrm>
            <a:off x="5067344" y="1890200"/>
            <a:ext cx="1863529" cy="1440000"/>
          </a:xfrm>
          <a:prstGeom prst="rect">
            <a:avLst/>
          </a:prstGeom>
          <a:noFill/>
          <a:ln>
            <a:noFill/>
          </a:ln>
        </p:spPr>
      </p:pic>
      <p:pic>
        <p:nvPicPr>
          <p:cNvPr id="468" name="Google Shape;468;g15a68c5dc4f_0_110"/>
          <p:cNvPicPr preferRelativeResize="0"/>
          <p:nvPr/>
        </p:nvPicPr>
        <p:blipFill rotWithShape="1">
          <a:blip r:embed="rId4">
            <a:alphaModFix/>
          </a:blip>
          <a:srcRect b="0" l="0" r="0" t="0"/>
          <a:stretch/>
        </p:blipFill>
        <p:spPr>
          <a:xfrm>
            <a:off x="6617280" y="2154607"/>
            <a:ext cx="1863528" cy="1440000"/>
          </a:xfrm>
          <a:prstGeom prst="rect">
            <a:avLst/>
          </a:prstGeom>
          <a:noFill/>
          <a:ln>
            <a:noFill/>
          </a:ln>
        </p:spPr>
      </p:pic>
      <p:pic>
        <p:nvPicPr>
          <p:cNvPr id="469" name="Google Shape;469;g15a68c5dc4f_0_110"/>
          <p:cNvPicPr preferRelativeResize="0"/>
          <p:nvPr/>
        </p:nvPicPr>
        <p:blipFill rotWithShape="1">
          <a:blip r:embed="rId5">
            <a:alphaModFix/>
          </a:blip>
          <a:srcRect b="0" l="0" r="0" t="0"/>
          <a:stretch/>
        </p:blipFill>
        <p:spPr>
          <a:xfrm>
            <a:off x="5067344" y="2669868"/>
            <a:ext cx="1863528" cy="1440000"/>
          </a:xfrm>
          <a:prstGeom prst="rect">
            <a:avLst/>
          </a:prstGeom>
          <a:noFill/>
          <a:ln>
            <a:noFill/>
          </a:ln>
        </p:spPr>
      </p:pic>
      <p:sp>
        <p:nvSpPr>
          <p:cNvPr id="470" name="Google Shape;470;g15a68c5dc4f_0_110"/>
          <p:cNvSpPr/>
          <p:nvPr/>
        </p:nvSpPr>
        <p:spPr>
          <a:xfrm>
            <a:off x="4630056" y="5387975"/>
            <a:ext cx="451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32506E"/>
                </a:solidFill>
                <a:latin typeface="Arial"/>
                <a:ea typeface="Arial"/>
                <a:cs typeface="Arial"/>
                <a:sym typeface="Arial"/>
              </a:rPr>
              <a:t>https://rstudio.com/resources/cheatsheets/</a:t>
            </a:r>
            <a:endParaRPr/>
          </a:p>
        </p:txBody>
      </p:sp>
      <p:pic>
        <p:nvPicPr>
          <p:cNvPr id="471" name="Google Shape;471;g15a68c5dc4f_0_110"/>
          <p:cNvPicPr preferRelativeResize="0"/>
          <p:nvPr/>
        </p:nvPicPr>
        <p:blipFill rotWithShape="1">
          <a:blip r:embed="rId6">
            <a:alphaModFix/>
          </a:blip>
          <a:srcRect b="0" l="0" r="0" t="0"/>
          <a:stretch/>
        </p:blipFill>
        <p:spPr>
          <a:xfrm>
            <a:off x="6617279" y="3090288"/>
            <a:ext cx="1863529" cy="1440000"/>
          </a:xfrm>
          <a:prstGeom prst="rect">
            <a:avLst/>
          </a:prstGeom>
          <a:noFill/>
          <a:ln>
            <a:noFill/>
          </a:ln>
        </p:spPr>
      </p:pic>
      <p:pic>
        <p:nvPicPr>
          <p:cNvPr id="472" name="Google Shape;472;g15a68c5dc4f_0_110"/>
          <p:cNvPicPr preferRelativeResize="0"/>
          <p:nvPr/>
        </p:nvPicPr>
        <p:blipFill rotWithShape="1">
          <a:blip r:embed="rId7">
            <a:alphaModFix/>
          </a:blip>
          <a:srcRect b="0" l="0" r="0" t="0"/>
          <a:stretch/>
        </p:blipFill>
        <p:spPr>
          <a:xfrm>
            <a:off x="5067344" y="3510708"/>
            <a:ext cx="1863529" cy="1440000"/>
          </a:xfrm>
          <a:prstGeom prst="rect">
            <a:avLst/>
          </a:prstGeom>
          <a:noFill/>
          <a:ln>
            <a:noFill/>
          </a:ln>
        </p:spPr>
      </p:pic>
      <p:pic>
        <p:nvPicPr>
          <p:cNvPr id="473" name="Google Shape;473;g15a68c5dc4f_0_110"/>
          <p:cNvPicPr preferRelativeResize="0"/>
          <p:nvPr/>
        </p:nvPicPr>
        <p:blipFill rotWithShape="1">
          <a:blip r:embed="rId8">
            <a:alphaModFix/>
          </a:blip>
          <a:srcRect b="0" l="0" r="0" t="0"/>
          <a:stretch/>
        </p:blipFill>
        <p:spPr>
          <a:xfrm>
            <a:off x="6617278" y="3947975"/>
            <a:ext cx="1863528" cy="144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5a68c5dc4f_0_123"/>
          <p:cNvSpPr txBox="1"/>
          <p:nvPr>
            <p:ph idx="1" type="body"/>
          </p:nvPr>
        </p:nvSpPr>
        <p:spPr>
          <a:xfrm>
            <a:off x="360000" y="1875648"/>
            <a:ext cx="4553100" cy="34977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Many suggested readings will include chapters from the ‘R for Data Science’ book. </a:t>
            </a:r>
            <a:endParaRPr/>
          </a:p>
          <a:p>
            <a:pPr indent="0" lvl="0" marL="0" rtl="0" algn="l">
              <a:lnSpc>
                <a:spcPct val="95000"/>
              </a:lnSpc>
              <a:spcBef>
                <a:spcPts val="0"/>
              </a:spcBef>
              <a:spcAft>
                <a:spcPts val="0"/>
              </a:spcAft>
              <a:buClr>
                <a:srgbClr val="32506E"/>
              </a:buClr>
              <a:buSzPts val="2000"/>
              <a:buNone/>
            </a:pPr>
            <a:r>
              <a:rPr lang="en-GB" sz="2000"/>
              <a:t>(</a:t>
            </a:r>
            <a:r>
              <a:rPr lang="en-GB" sz="2000" u="sng">
                <a:solidFill>
                  <a:schemeClr val="hlink"/>
                </a:solidFill>
                <a:hlinkClick r:id="rId3"/>
              </a:rPr>
              <a:t>https://r4ds.hadley.nz/</a:t>
            </a:r>
            <a:r>
              <a:rPr lang="en-GB" sz="2000"/>
              <a:t> </a:t>
            </a:r>
            <a:r>
              <a:rPr lang="en-GB" sz="2000"/>
              <a:t>)</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For text mining, the book ‘Text Mining with R’ is also a reference. </a:t>
            </a:r>
            <a:endParaRPr/>
          </a:p>
          <a:p>
            <a:pPr indent="0" lvl="0" marL="0" rtl="0" algn="l">
              <a:lnSpc>
                <a:spcPct val="95000"/>
              </a:lnSpc>
              <a:spcBef>
                <a:spcPts val="0"/>
              </a:spcBef>
              <a:spcAft>
                <a:spcPts val="0"/>
              </a:spcAft>
              <a:buClr>
                <a:srgbClr val="32506E"/>
              </a:buClr>
              <a:buSzPts val="2000"/>
              <a:buNone/>
            </a:pPr>
            <a:r>
              <a:rPr lang="en-GB" sz="2000"/>
              <a:t>(</a:t>
            </a:r>
            <a:r>
              <a:rPr lang="en-GB" sz="2000" u="sng">
                <a:solidFill>
                  <a:schemeClr val="hlink"/>
                </a:solidFill>
                <a:hlinkClick r:id="rId4"/>
              </a:rPr>
              <a:t>https://www.tidytextmining.com</a:t>
            </a:r>
            <a:r>
              <a:rPr lang="en-GB" sz="2000"/>
              <a:t> )</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They are both available online for free. </a:t>
            </a:r>
            <a:endParaRPr/>
          </a:p>
        </p:txBody>
      </p:sp>
      <p:sp>
        <p:nvSpPr>
          <p:cNvPr id="480" name="Google Shape;480;g15a68c5dc4f_0_123"/>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81" name="Google Shape;481;g15a68c5dc4f_0_123"/>
          <p:cNvPicPr preferRelativeResize="0"/>
          <p:nvPr/>
        </p:nvPicPr>
        <p:blipFill rotWithShape="1">
          <a:blip r:embed="rId5">
            <a:alphaModFix/>
          </a:blip>
          <a:srcRect b="0" l="0" r="0" t="0"/>
          <a:stretch/>
        </p:blipFill>
        <p:spPr>
          <a:xfrm>
            <a:off x="5678905" y="1180906"/>
            <a:ext cx="1832752" cy="2727482"/>
          </a:xfrm>
          <a:prstGeom prst="rect">
            <a:avLst/>
          </a:prstGeom>
          <a:noFill/>
          <a:ln>
            <a:noFill/>
          </a:ln>
        </p:spPr>
      </p:pic>
      <p:sp>
        <p:nvSpPr>
          <p:cNvPr id="482" name="Google Shape;482;g15a68c5dc4f_0_123"/>
          <p:cNvSpPr txBox="1"/>
          <p:nvPr/>
        </p:nvSpPr>
        <p:spPr>
          <a:xfrm>
            <a:off x="2045368" y="3898232"/>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pic>
        <p:nvPicPr>
          <p:cNvPr id="483" name="Google Shape;483;g15a68c5dc4f_0_123"/>
          <p:cNvPicPr preferRelativeResize="0"/>
          <p:nvPr/>
        </p:nvPicPr>
        <p:blipFill rotWithShape="1">
          <a:blip r:embed="rId6">
            <a:alphaModFix/>
          </a:blip>
          <a:srcRect b="0" l="0" r="0" t="0"/>
          <a:stretch/>
        </p:blipFill>
        <p:spPr>
          <a:xfrm>
            <a:off x="7208318" y="3138431"/>
            <a:ext cx="1935680" cy="25386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15a68c5dc4f_0_132"/>
          <p:cNvSpPr txBox="1"/>
          <p:nvPr>
            <p:ph idx="1" type="body"/>
          </p:nvPr>
        </p:nvSpPr>
        <p:spPr>
          <a:xfrm>
            <a:off x="360000" y="1941998"/>
            <a:ext cx="5079900" cy="34977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a:t>The other main language for data science is ‘Python’.</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Python is a language used by engineers, computer scientists. </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It is more likely that that the latest machine learning algorithms are first available on python.</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Both R &amp; Python have their strength for data science (see this </a:t>
            </a:r>
            <a:r>
              <a:rPr lang="en-GB" sz="1800" u="sng">
                <a:solidFill>
                  <a:schemeClr val="hlink"/>
                </a:solidFill>
                <a:hlinkClick r:id="rId3"/>
              </a:rPr>
              <a:t>blog</a:t>
            </a:r>
            <a:r>
              <a:rPr lang="en-GB" sz="1800"/>
              <a:t>) .</a:t>
            </a:r>
            <a:endParaRPr/>
          </a:p>
          <a:p>
            <a:pPr indent="0" lvl="0" marL="0" rtl="0" algn="l">
              <a:lnSpc>
                <a:spcPct val="95000"/>
              </a:lnSpc>
              <a:spcBef>
                <a:spcPts val="0"/>
              </a:spcBef>
              <a:spcAft>
                <a:spcPts val="0"/>
              </a:spcAft>
              <a:buClr>
                <a:srgbClr val="32506E"/>
              </a:buClr>
              <a:buSzPts val="1800"/>
              <a:buNone/>
            </a:pPr>
            <a:r>
              <a:rPr lang="en-GB" sz="1800"/>
              <a:t>If you ever wanted to start using python and still working with R, you can use reticulate.</a:t>
            </a:r>
            <a:endParaRPr sz="1800"/>
          </a:p>
          <a:p>
            <a:pPr indent="0" lvl="0" marL="0" rtl="0" algn="l">
              <a:lnSpc>
                <a:spcPct val="95000"/>
              </a:lnSpc>
              <a:spcBef>
                <a:spcPts val="0"/>
              </a:spcBef>
              <a:spcAft>
                <a:spcPts val="0"/>
              </a:spcAft>
              <a:buClr>
                <a:srgbClr val="32506E"/>
              </a:buClr>
              <a:buSzPts val="1800"/>
              <a:buNone/>
            </a:pPr>
            <a:r>
              <a:rPr lang="en-GB" sz="1800"/>
              <a:t>(David originally learned Python and as part of preparation for this module re-wrote(transpiled) all the materials in Python) </a:t>
            </a:r>
            <a:endParaRPr/>
          </a:p>
        </p:txBody>
      </p:sp>
      <p:sp>
        <p:nvSpPr>
          <p:cNvPr id="490" name="Google Shape;490;g15a68c5dc4f_0_132"/>
          <p:cNvSpPr txBox="1"/>
          <p:nvPr>
            <p:ph type="ctrTitle"/>
          </p:nvPr>
        </p:nvSpPr>
        <p:spPr>
          <a:xfrm>
            <a:off x="360000" y="418134"/>
            <a:ext cx="8424000" cy="709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Learning to program</a:t>
            </a:r>
            <a:endParaRPr/>
          </a:p>
        </p:txBody>
      </p:sp>
      <p:pic>
        <p:nvPicPr>
          <p:cNvPr id="491" name="Google Shape;491;g15a68c5dc4f_0_132"/>
          <p:cNvPicPr preferRelativeResize="0"/>
          <p:nvPr/>
        </p:nvPicPr>
        <p:blipFill rotWithShape="1">
          <a:blip r:embed="rId4">
            <a:alphaModFix/>
          </a:blip>
          <a:srcRect b="0" l="0" r="0" t="0"/>
          <a:stretch/>
        </p:blipFill>
        <p:spPr>
          <a:xfrm>
            <a:off x="6328610" y="4535395"/>
            <a:ext cx="1837825" cy="1284983"/>
          </a:xfrm>
          <a:prstGeom prst="rect">
            <a:avLst/>
          </a:prstGeom>
          <a:noFill/>
          <a:ln>
            <a:noFill/>
          </a:ln>
        </p:spPr>
      </p:pic>
      <p:pic>
        <p:nvPicPr>
          <p:cNvPr id="492" name="Google Shape;492;g15a68c5dc4f_0_132"/>
          <p:cNvPicPr preferRelativeResize="0"/>
          <p:nvPr/>
        </p:nvPicPr>
        <p:blipFill rotWithShape="1">
          <a:blip r:embed="rId5">
            <a:alphaModFix/>
          </a:blip>
          <a:srcRect b="0" l="0" r="0" t="0"/>
          <a:stretch/>
        </p:blipFill>
        <p:spPr>
          <a:xfrm>
            <a:off x="5702968" y="3428999"/>
            <a:ext cx="3081031" cy="523775"/>
          </a:xfrm>
          <a:prstGeom prst="rect">
            <a:avLst/>
          </a:prstGeom>
          <a:noFill/>
          <a:ln>
            <a:noFill/>
          </a:ln>
        </p:spPr>
      </p:pic>
      <p:pic>
        <p:nvPicPr>
          <p:cNvPr id="493" name="Google Shape;493;g15a68c5dc4f_0_132"/>
          <p:cNvPicPr preferRelativeResize="0"/>
          <p:nvPr/>
        </p:nvPicPr>
        <p:blipFill rotWithShape="1">
          <a:blip r:embed="rId6">
            <a:alphaModFix/>
          </a:blip>
          <a:srcRect b="0" l="0" r="0" t="0"/>
          <a:stretch/>
        </p:blipFill>
        <p:spPr>
          <a:xfrm>
            <a:off x="6328610" y="1601960"/>
            <a:ext cx="1422400" cy="1422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8dd03b5de3_0_0"/>
          <p:cNvSpPr txBox="1"/>
          <p:nvPr>
            <p:ph idx="1" type="body"/>
          </p:nvPr>
        </p:nvSpPr>
        <p:spPr>
          <a:xfrm>
            <a:off x="360363" y="1470025"/>
            <a:ext cx="8423400" cy="416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It’s no longer 2007 - a lot of computing is done in the cloud especially with data science</a:t>
            </a:r>
            <a:endParaRPr/>
          </a:p>
          <a:p>
            <a:pPr indent="-330200" lvl="0" marL="457200" rtl="0" algn="l">
              <a:spcBef>
                <a:spcPts val="0"/>
              </a:spcBef>
              <a:spcAft>
                <a:spcPts val="0"/>
              </a:spcAft>
              <a:buSzPts val="1600"/>
              <a:buChar char="●"/>
            </a:pPr>
            <a:r>
              <a:rPr lang="en-GB"/>
              <a:t>Cheaper</a:t>
            </a:r>
            <a:endParaRPr/>
          </a:p>
          <a:p>
            <a:pPr indent="-330200" lvl="0" marL="457200" rtl="0" algn="l">
              <a:spcBef>
                <a:spcPts val="0"/>
              </a:spcBef>
              <a:spcAft>
                <a:spcPts val="0"/>
              </a:spcAft>
              <a:buSzPts val="1600"/>
              <a:buChar char="●"/>
            </a:pPr>
            <a:r>
              <a:rPr lang="en-GB"/>
              <a:t>Faster</a:t>
            </a:r>
            <a:endParaRPr/>
          </a:p>
          <a:p>
            <a:pPr indent="-330200" lvl="0" marL="457200" rtl="0" algn="l">
              <a:spcBef>
                <a:spcPts val="0"/>
              </a:spcBef>
              <a:spcAft>
                <a:spcPts val="0"/>
              </a:spcAft>
              <a:buSzPts val="1600"/>
              <a:buChar char="●"/>
            </a:pPr>
            <a:r>
              <a:rPr lang="en-GB"/>
              <a:t>Easier to collaborate</a:t>
            </a:r>
            <a:endParaRPr/>
          </a:p>
          <a:p>
            <a:pPr indent="0" lvl="0" marL="0" rtl="0" algn="l">
              <a:spcBef>
                <a:spcPts val="0"/>
              </a:spcBef>
              <a:spcAft>
                <a:spcPts val="0"/>
              </a:spcAft>
              <a:buNone/>
            </a:pPr>
            <a:r>
              <a:rPr lang="en-GB"/>
              <a:t>So this year we will be accepting that reality and doing the exercises in the cloud</a:t>
            </a:r>
            <a:endParaRPr/>
          </a:p>
          <a:p>
            <a:pPr indent="-330200" lvl="0" marL="457200" rtl="0" algn="l">
              <a:spcBef>
                <a:spcPts val="0"/>
              </a:spcBef>
              <a:spcAft>
                <a:spcPts val="0"/>
              </a:spcAft>
              <a:buSzPts val="1600"/>
              <a:buChar char="●"/>
            </a:pPr>
            <a:r>
              <a:rPr lang="en-GB"/>
              <a:t>RStudio cloud is painfully slow (trust me - I did this last year)</a:t>
            </a:r>
            <a:endParaRPr/>
          </a:p>
          <a:p>
            <a:pPr indent="-330200" lvl="0" marL="457200" rtl="0" algn="l">
              <a:spcBef>
                <a:spcPts val="0"/>
              </a:spcBef>
              <a:spcAft>
                <a:spcPts val="0"/>
              </a:spcAft>
              <a:buSzPts val="1600"/>
              <a:buChar char="●"/>
            </a:pPr>
            <a:r>
              <a:rPr lang="en-GB"/>
              <a:t>The notebook concept is much more appropriate for this module</a:t>
            </a:r>
            <a:endParaRPr/>
          </a:p>
          <a:p>
            <a:pPr indent="-330200" lvl="0" marL="457200" rtl="0" algn="l">
              <a:spcBef>
                <a:spcPts val="0"/>
              </a:spcBef>
              <a:spcAft>
                <a:spcPts val="0"/>
              </a:spcAft>
              <a:buSzPts val="1600"/>
              <a:buChar char="●"/>
            </a:pPr>
            <a:r>
              <a:rPr lang="en-GB"/>
              <a:t>Colab allows us to choose to work with either R or Python just by changing the runtime (or even by putting the other inside a ‘wrapper’)</a:t>
            </a:r>
            <a:endParaRPr/>
          </a:p>
          <a:p>
            <a:pPr indent="-330200" lvl="0" marL="457200" rtl="0" algn="l">
              <a:spcBef>
                <a:spcPts val="0"/>
              </a:spcBef>
              <a:spcAft>
                <a:spcPts val="0"/>
              </a:spcAft>
              <a:buSzPts val="1600"/>
              <a:buChar char="●"/>
            </a:pPr>
            <a:r>
              <a:rPr lang="en-GB"/>
              <a:t>Totally free but there are premium options that you won’t need for this module. </a:t>
            </a:r>
            <a:endParaRPr/>
          </a:p>
          <a:p>
            <a:pPr indent="0" lvl="0" marL="0" rtl="0" algn="l">
              <a:spcBef>
                <a:spcPts val="0"/>
              </a:spcBef>
              <a:spcAft>
                <a:spcPts val="0"/>
              </a:spcAft>
              <a:buNone/>
            </a:pPr>
            <a:r>
              <a:rPr lang="en-GB"/>
              <a:t>But I know that internet is not </a:t>
            </a:r>
            <a:r>
              <a:rPr lang="en-GB"/>
              <a:t>ubiquitous</a:t>
            </a:r>
            <a:r>
              <a:rPr lang="en-GB"/>
              <a:t> (at least not yet). So everything is also being made available as a git that you can clone to your own devices.</a:t>
            </a:r>
            <a:endParaRPr/>
          </a:p>
        </p:txBody>
      </p:sp>
      <p:sp>
        <p:nvSpPr>
          <p:cNvPr id="500" name="Google Shape;500;g28dd03b5de3_0_0"/>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Exercises will be in Google colab</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6"/>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Why is it important?</a:t>
            </a:r>
            <a:endParaRPr/>
          </a:p>
        </p:txBody>
      </p:sp>
      <p:sp>
        <p:nvSpPr>
          <p:cNvPr id="507" name="Google Shape;507;p16"/>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5a68c5dc4f_0_8"/>
          <p:cNvSpPr txBox="1"/>
          <p:nvPr>
            <p:ph type="ctrTitle"/>
          </p:nvPr>
        </p:nvSpPr>
        <p:spPr>
          <a:xfrm>
            <a:off x="1143000" y="1122362"/>
            <a:ext cx="6858000" cy="426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Who are you?</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7"/>
          <p:cNvSpPr txBox="1"/>
          <p:nvPr>
            <p:ph idx="1" type="body"/>
          </p:nvPr>
        </p:nvSpPr>
        <p:spPr>
          <a:xfrm>
            <a:off x="360364" y="1922929"/>
            <a:ext cx="8286096" cy="3711109"/>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rgbClr val="32506E"/>
              </a:buClr>
              <a:buSzPts val="3600"/>
              <a:buNone/>
            </a:pPr>
            <a:r>
              <a:rPr lang="en-GB" sz="3600"/>
              <a:t>Science and Innovation policy is evidence based</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	🡪 	Example from Rebecca Endean, </a:t>
            </a:r>
            <a:endParaRPr/>
          </a:p>
          <a:p>
            <a:pPr indent="0" lvl="0" marL="0" rtl="0" algn="l">
              <a:lnSpc>
                <a:spcPct val="95000"/>
              </a:lnSpc>
              <a:spcBef>
                <a:spcPts val="0"/>
              </a:spcBef>
              <a:spcAft>
                <a:spcPts val="0"/>
              </a:spcAft>
              <a:buClr>
                <a:srgbClr val="32506E"/>
              </a:buClr>
              <a:buSzPts val="2000"/>
              <a:buNone/>
            </a:pPr>
            <a:r>
              <a:rPr lang="en-GB" sz="2000"/>
              <a:t>				Strategy Director of UK Research and Innovation</a:t>
            </a:r>
            <a:endParaRPr/>
          </a:p>
          <a:p>
            <a:pPr indent="0" lvl="0" marL="0" rtl="0" algn="l">
              <a:lnSpc>
                <a:spcPct val="95000"/>
              </a:lnSpc>
              <a:spcBef>
                <a:spcPts val="0"/>
              </a:spcBef>
              <a:spcAft>
                <a:spcPts val="0"/>
              </a:spcAft>
              <a:buClr>
                <a:srgbClr val="32506E"/>
              </a:buClr>
              <a:buSzPts val="2000"/>
              <a:buNone/>
            </a:pPr>
            <a:r>
              <a:rPr lang="en-GB" sz="2000"/>
              <a:t>				Presenting at the ResearchFish conference 2018.</a:t>
            </a:r>
            <a:endParaRPr/>
          </a:p>
          <a:p>
            <a:pPr indent="0" lvl="0" marL="0" rtl="0" algn="l">
              <a:lnSpc>
                <a:spcPct val="95000"/>
              </a:lnSpc>
              <a:spcBef>
                <a:spcPts val="0"/>
              </a:spcBef>
              <a:spcAft>
                <a:spcPts val="0"/>
              </a:spcAft>
              <a:buClr>
                <a:srgbClr val="32506E"/>
              </a:buClr>
              <a:buSzPts val="1200"/>
              <a:buNone/>
            </a:pPr>
            <a:r>
              <a:rPr lang="en-GB" sz="1200"/>
              <a:t>(https://5ba0c32f-08ac-4ea4-84b2-3adc5e339103.filesusr.com/ugd/fc7e18_f53daa3096ed4822a6df0783bfbbfa51.pdf)</a:t>
            </a:r>
            <a:endParaRPr/>
          </a:p>
        </p:txBody>
      </p:sp>
      <p:sp>
        <p:nvSpPr>
          <p:cNvPr id="514" name="Google Shape;514;p1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Why learning data science?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Why learning data science?</a:t>
            </a:r>
            <a:endParaRPr/>
          </a:p>
        </p:txBody>
      </p:sp>
      <p:pic>
        <p:nvPicPr>
          <p:cNvPr id="521" name="Google Shape;521;p18"/>
          <p:cNvPicPr preferRelativeResize="0"/>
          <p:nvPr>
            <p:ph idx="1" type="body"/>
          </p:nvPr>
        </p:nvPicPr>
        <p:blipFill rotWithShape="1">
          <a:blip r:embed="rId3">
            <a:alphaModFix/>
          </a:blip>
          <a:srcRect b="0" l="0" r="0" t="0"/>
          <a:stretch/>
        </p:blipFill>
        <p:spPr>
          <a:xfrm>
            <a:off x="1313321" y="1470025"/>
            <a:ext cx="6517358" cy="4164013"/>
          </a:xfrm>
          <a:prstGeom prst="rect">
            <a:avLst/>
          </a:prstGeom>
          <a:noFill/>
          <a:ln>
            <a:noFill/>
          </a:ln>
        </p:spPr>
      </p:pic>
      <p:sp>
        <p:nvSpPr>
          <p:cNvPr id="522" name="Google Shape;522;p18"/>
          <p:cNvSpPr/>
          <p:nvPr/>
        </p:nvSpPr>
        <p:spPr>
          <a:xfrm>
            <a:off x="5252921" y="5449372"/>
            <a:ext cx="3275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Rebecca Endean, UKRI, 2018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Why learning data science?</a:t>
            </a:r>
            <a:endParaRPr/>
          </a:p>
        </p:txBody>
      </p:sp>
      <p:pic>
        <p:nvPicPr>
          <p:cNvPr id="529" name="Google Shape;529;p19"/>
          <p:cNvPicPr preferRelativeResize="0"/>
          <p:nvPr>
            <p:ph idx="1" type="body"/>
          </p:nvPr>
        </p:nvPicPr>
        <p:blipFill rotWithShape="1">
          <a:blip r:embed="rId3">
            <a:alphaModFix/>
          </a:blip>
          <a:srcRect b="0" l="0" r="0" t="0"/>
          <a:stretch/>
        </p:blipFill>
        <p:spPr>
          <a:xfrm>
            <a:off x="1250016" y="1481105"/>
            <a:ext cx="6960406" cy="4164013"/>
          </a:xfrm>
          <a:prstGeom prst="rect">
            <a:avLst/>
          </a:prstGeom>
          <a:noFill/>
          <a:ln>
            <a:noFill/>
          </a:ln>
        </p:spPr>
      </p:pic>
      <p:sp>
        <p:nvSpPr>
          <p:cNvPr id="530" name="Google Shape;530;p19"/>
          <p:cNvSpPr/>
          <p:nvPr/>
        </p:nvSpPr>
        <p:spPr>
          <a:xfrm>
            <a:off x="5508744" y="5645118"/>
            <a:ext cx="3275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Rebecca Endean, UKRI, 2018</a:t>
            </a:r>
            <a:endParaRPr/>
          </a:p>
        </p:txBody>
      </p:sp>
      <p:sp>
        <p:nvSpPr>
          <p:cNvPr id="531" name="Google Shape;531;p19"/>
          <p:cNvSpPr/>
          <p:nvPr/>
        </p:nvSpPr>
        <p:spPr>
          <a:xfrm>
            <a:off x="30262" y="2186041"/>
            <a:ext cx="167831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UKRI </a:t>
            </a:r>
            <a:endParaRPr/>
          </a:p>
          <a:p>
            <a:pPr indent="0" lvl="0" marL="0" marR="0" rtl="0" algn="ctr">
              <a:spcBef>
                <a:spcPts val="0"/>
              </a:spcBef>
              <a:spcAft>
                <a:spcPts val="0"/>
              </a:spcAft>
              <a:buNone/>
            </a:pPr>
            <a:r>
              <a:rPr lang="en-GB" sz="1800">
                <a:solidFill>
                  <a:schemeClr val="dk1"/>
                </a:solidFill>
                <a:latin typeface="Arial"/>
                <a:ea typeface="Arial"/>
                <a:cs typeface="Arial"/>
                <a:sym typeface="Arial"/>
              </a:rPr>
              <a:t>From data</a:t>
            </a:r>
            <a:endParaRPr/>
          </a:p>
          <a:p>
            <a:pPr indent="0" lvl="0" marL="0" marR="0" rtl="0" algn="ctr">
              <a:spcBef>
                <a:spcPts val="0"/>
              </a:spcBef>
              <a:spcAft>
                <a:spcPts val="0"/>
              </a:spcAft>
              <a:buNone/>
            </a:pPr>
            <a:r>
              <a:rPr lang="en-GB" sz="1800">
                <a:solidFill>
                  <a:schemeClr val="dk1"/>
                </a:solidFill>
                <a:latin typeface="Arial"/>
                <a:ea typeface="Arial"/>
                <a:cs typeface="Arial"/>
                <a:sym typeface="Arial"/>
              </a:rPr>
              <a:t>To measuring impacts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6"/>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Assessments</a:t>
            </a:r>
            <a:endParaRPr/>
          </a:p>
        </p:txBody>
      </p:sp>
      <p:sp>
        <p:nvSpPr>
          <p:cNvPr id="538" name="Google Shape;538;p26"/>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Assessments</a:t>
            </a:r>
            <a:endParaRPr/>
          </a:p>
        </p:txBody>
      </p:sp>
      <p:graphicFrame>
        <p:nvGraphicFramePr>
          <p:cNvPr id="545" name="Google Shape;545;p27"/>
          <p:cNvGraphicFramePr/>
          <p:nvPr/>
        </p:nvGraphicFramePr>
        <p:xfrm>
          <a:off x="360363" y="1867301"/>
          <a:ext cx="3000000" cy="3000000"/>
        </p:xfrm>
        <a:graphic>
          <a:graphicData uri="http://schemas.openxmlformats.org/drawingml/2006/table">
            <a:tbl>
              <a:tblPr firstRow="1">
                <a:noFill/>
                <a:tableStyleId>{24EF7D65-BB88-4A87-8C09-0F81614F414F}</a:tableStyleId>
              </a:tblPr>
              <a:tblGrid>
                <a:gridCol w="5815625"/>
                <a:gridCol w="2607650"/>
              </a:tblGrid>
              <a:tr h="407975">
                <a:tc>
                  <a:txBody>
                    <a:bodyPr/>
                    <a:lstStyle/>
                    <a:p>
                      <a:pPr indent="0" lvl="0" marL="0" marR="0" rtl="0" algn="l">
                        <a:spcBef>
                          <a:spcPts val="0"/>
                        </a:spcBef>
                        <a:spcAft>
                          <a:spcPts val="0"/>
                        </a:spcAft>
                        <a:buNone/>
                      </a:pPr>
                      <a:r>
                        <a:rPr lang="en-GB" sz="1500" u="none" cap="none" strike="noStrike"/>
                        <a:t>Learning outcome</a:t>
                      </a:r>
                      <a:endParaRPr/>
                    </a:p>
                  </a:txBody>
                  <a:tcPr marT="15400" marB="15400" marR="15400" marL="15400" anchor="ctr"/>
                </a:tc>
                <a:tc>
                  <a:txBody>
                    <a:bodyPr/>
                    <a:lstStyle/>
                    <a:p>
                      <a:pPr indent="0" lvl="0" marL="0" marR="0" rtl="0" algn="ctr">
                        <a:spcBef>
                          <a:spcPts val="0"/>
                        </a:spcBef>
                        <a:spcAft>
                          <a:spcPts val="0"/>
                        </a:spcAft>
                        <a:buNone/>
                      </a:pPr>
                      <a:r>
                        <a:rPr lang="en-GB" sz="1500"/>
                        <a:t>Assessment mode</a:t>
                      </a:r>
                      <a:endParaRPr/>
                    </a:p>
                  </a:txBody>
                  <a:tcPr marT="15400" marB="15400" marR="15400" marL="15400" anchor="ctr"/>
                </a:tc>
              </a:tr>
              <a:tr h="767550">
                <a:tc>
                  <a:txBody>
                    <a:bodyPr/>
                    <a:lstStyle/>
                    <a:p>
                      <a:pPr indent="-95250" lvl="0" marL="0" marR="0" rtl="0" algn="l">
                        <a:spcBef>
                          <a:spcPts val="0"/>
                        </a:spcBef>
                        <a:spcAft>
                          <a:spcPts val="0"/>
                        </a:spcAft>
                        <a:buClr>
                          <a:schemeClr val="dk1"/>
                        </a:buClr>
                        <a:buSzPts val="1500"/>
                        <a:buFont typeface="Arial"/>
                        <a:buChar char="•"/>
                      </a:pPr>
                      <a:r>
                        <a:rPr lang="en-GB" sz="1500"/>
                        <a:t>Identify data sources to address research questions and the main ethical concerns associated with data usage</a:t>
                      </a:r>
                      <a:endParaRPr/>
                    </a:p>
                  </a:txBody>
                  <a:tcPr marT="15400" marB="15400" marR="15400" marL="15400" anchor="ctr"/>
                </a:tc>
                <a:tc>
                  <a:txBody>
                    <a:bodyPr/>
                    <a:lstStyle/>
                    <a:p>
                      <a:pPr indent="0" lvl="0" marL="0" marR="0" rtl="0" algn="ctr">
                        <a:spcBef>
                          <a:spcPts val="0"/>
                        </a:spcBef>
                        <a:spcAft>
                          <a:spcPts val="0"/>
                        </a:spcAft>
                        <a:buNone/>
                      </a:pPr>
                      <a:r>
                        <a:rPr lang="en-GB" sz="1500"/>
                        <a:t>REP</a:t>
                      </a:r>
                      <a:endParaRPr/>
                    </a:p>
                  </a:txBody>
                  <a:tcPr marT="15400" marB="15400" marR="15400" marL="15400" anchor="ctr"/>
                </a:tc>
              </a:tr>
              <a:tr h="767550">
                <a:tc>
                  <a:txBody>
                    <a:bodyPr/>
                    <a:lstStyle/>
                    <a:p>
                      <a:pPr indent="-95250" lvl="0" marL="0" marR="0" rtl="0" algn="l">
                        <a:spcBef>
                          <a:spcPts val="0"/>
                        </a:spcBef>
                        <a:spcAft>
                          <a:spcPts val="0"/>
                        </a:spcAft>
                        <a:buClr>
                          <a:schemeClr val="dk1"/>
                        </a:buClr>
                        <a:buSzPts val="1500"/>
                        <a:buFont typeface="Arial"/>
                        <a:buChar char="•"/>
                      </a:pPr>
                      <a:r>
                        <a:rPr lang="en-GB" sz="1500"/>
                        <a:t>Identify the most appropriate approaches to read, process and transform data</a:t>
                      </a:r>
                      <a:endParaRPr/>
                    </a:p>
                  </a:txBody>
                  <a:tcPr marT="15400" marB="15400" marR="15400" marL="15400" anchor="ctr"/>
                </a:tc>
                <a:tc>
                  <a:txBody>
                    <a:bodyPr/>
                    <a:lstStyle/>
                    <a:p>
                      <a:pPr indent="0" lvl="0" marL="0" marR="0" rtl="0" algn="ctr">
                        <a:spcBef>
                          <a:spcPts val="0"/>
                        </a:spcBef>
                        <a:spcAft>
                          <a:spcPts val="0"/>
                        </a:spcAft>
                        <a:buNone/>
                      </a:pPr>
                      <a:r>
                        <a:rPr lang="en-GB" sz="1500"/>
                        <a:t>REP, GPN</a:t>
                      </a:r>
                      <a:endParaRPr/>
                    </a:p>
                  </a:txBody>
                  <a:tcPr marT="15400" marB="15400" marR="15400" marL="15400" anchor="ctr"/>
                </a:tc>
              </a:tr>
              <a:tr h="767550">
                <a:tc>
                  <a:txBody>
                    <a:bodyPr/>
                    <a:lstStyle/>
                    <a:p>
                      <a:pPr indent="-95250" lvl="0" marL="0" marR="0" rtl="0" algn="l">
                        <a:spcBef>
                          <a:spcPts val="0"/>
                        </a:spcBef>
                        <a:spcAft>
                          <a:spcPts val="0"/>
                        </a:spcAft>
                        <a:buClr>
                          <a:schemeClr val="dk1"/>
                        </a:buClr>
                        <a:buSzPts val="1500"/>
                        <a:buFont typeface="Arial"/>
                        <a:buChar char="•"/>
                      </a:pPr>
                      <a:r>
                        <a:rPr lang="en-GB" sz="1500"/>
                        <a:t>Describe and apply major text-mining techniques to generate intelligence for decision making</a:t>
                      </a:r>
                      <a:endParaRPr/>
                    </a:p>
                  </a:txBody>
                  <a:tcPr marT="15400" marB="15400" marR="15400" marL="15400" anchor="ctr"/>
                </a:tc>
                <a:tc>
                  <a:txBody>
                    <a:bodyPr/>
                    <a:lstStyle/>
                    <a:p>
                      <a:pPr indent="0" lvl="0" marL="0" marR="0" rtl="0" algn="ctr">
                        <a:spcBef>
                          <a:spcPts val="0"/>
                        </a:spcBef>
                        <a:spcAft>
                          <a:spcPts val="0"/>
                        </a:spcAft>
                        <a:buNone/>
                      </a:pPr>
                      <a:r>
                        <a:rPr lang="en-GB" sz="1500"/>
                        <a:t>GPN</a:t>
                      </a:r>
                      <a:endParaRPr/>
                    </a:p>
                  </a:txBody>
                  <a:tcPr marT="15400" marB="15400" marR="15400" marL="15400" anchor="ctr"/>
                </a:tc>
              </a:tr>
              <a:tr h="407975">
                <a:tc>
                  <a:txBody>
                    <a:bodyPr/>
                    <a:lstStyle/>
                    <a:p>
                      <a:pPr indent="-95250" lvl="0" marL="0" marR="0" rtl="0" algn="l">
                        <a:spcBef>
                          <a:spcPts val="0"/>
                        </a:spcBef>
                        <a:spcAft>
                          <a:spcPts val="0"/>
                        </a:spcAft>
                        <a:buClr>
                          <a:schemeClr val="dk1"/>
                        </a:buClr>
                        <a:buSzPts val="1500"/>
                        <a:buFont typeface="Arial"/>
                        <a:buChar char="•"/>
                      </a:pPr>
                      <a:r>
                        <a:rPr lang="en-GB" sz="1500"/>
                        <a:t>Employ data analysis techniques to produce effective visualisations</a:t>
                      </a:r>
                      <a:endParaRPr/>
                    </a:p>
                  </a:txBody>
                  <a:tcPr marT="15400" marB="15400" marR="15400" marL="15400" anchor="ctr"/>
                </a:tc>
                <a:tc>
                  <a:txBody>
                    <a:bodyPr/>
                    <a:lstStyle/>
                    <a:p>
                      <a:pPr indent="0" lvl="0" marL="0" marR="0" rtl="0" algn="ctr">
                        <a:spcBef>
                          <a:spcPts val="0"/>
                        </a:spcBef>
                        <a:spcAft>
                          <a:spcPts val="0"/>
                        </a:spcAft>
                        <a:buNone/>
                      </a:pPr>
                      <a:r>
                        <a:rPr lang="en-GB" sz="1500"/>
                        <a:t>REP, GPN</a:t>
                      </a:r>
                      <a:endParaRPr/>
                    </a:p>
                  </a:txBody>
                  <a:tcPr marT="15400" marB="15400" marR="15400" marL="1540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8"/>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Coursework, (GPN):</a:t>
            </a:r>
            <a:endParaRPr/>
          </a:p>
          <a:p>
            <a:pPr indent="0" lvl="0" marL="0" rtl="0" algn="l">
              <a:lnSpc>
                <a:spcPct val="95000"/>
              </a:lnSpc>
              <a:spcBef>
                <a:spcPts val="0"/>
              </a:spcBef>
              <a:spcAft>
                <a:spcPts val="0"/>
              </a:spcAft>
              <a:buClr>
                <a:srgbClr val="32506E"/>
              </a:buClr>
              <a:buSzPts val="1500"/>
              <a:buNone/>
            </a:pPr>
            <a:r>
              <a:t/>
            </a:r>
            <a:endParaRPr sz="1500"/>
          </a:p>
          <a:p>
            <a:pPr indent="0" lvl="0" marL="0" rtl="0" algn="l">
              <a:lnSpc>
                <a:spcPct val="95000"/>
              </a:lnSpc>
              <a:spcBef>
                <a:spcPts val="0"/>
              </a:spcBef>
              <a:spcAft>
                <a:spcPts val="0"/>
              </a:spcAft>
              <a:buClr>
                <a:srgbClr val="32506E"/>
              </a:buClr>
              <a:buSzPts val="2000"/>
              <a:buNone/>
            </a:pPr>
            <a:r>
              <a:rPr lang="en-GB" sz="2000"/>
              <a:t>Group presentation (30% of the final mark)</a:t>
            </a:r>
            <a:endParaRPr/>
          </a:p>
          <a:p>
            <a:pPr indent="0" lvl="0" marL="0" rtl="0" algn="l">
              <a:lnSpc>
                <a:spcPct val="95000"/>
              </a:lnSpc>
              <a:spcBef>
                <a:spcPts val="0"/>
              </a:spcBef>
              <a:spcAft>
                <a:spcPts val="0"/>
              </a:spcAft>
              <a:buClr>
                <a:srgbClr val="32506E"/>
              </a:buClr>
              <a:buSzPts val="2000"/>
              <a:buNone/>
            </a:pPr>
            <a:r>
              <a:rPr lang="en-GB" sz="2000"/>
              <a:t>A small text mining project. </a:t>
            </a:r>
            <a:endParaRPr/>
          </a:p>
          <a:p>
            <a:pPr indent="0" lvl="0" marL="0" rtl="0" algn="l">
              <a:lnSpc>
                <a:spcPct val="95000"/>
              </a:lnSpc>
              <a:spcBef>
                <a:spcPts val="0"/>
              </a:spcBef>
              <a:spcAft>
                <a:spcPts val="0"/>
              </a:spcAft>
              <a:buClr>
                <a:srgbClr val="32506E"/>
              </a:buClr>
              <a:buSzPts val="1500"/>
              <a:buNone/>
            </a:pPr>
            <a:r>
              <a:t/>
            </a:r>
            <a:endParaRPr sz="1500"/>
          </a:p>
          <a:p>
            <a:pPr indent="0" lvl="0" marL="0" rtl="0" algn="l">
              <a:lnSpc>
                <a:spcPct val="95000"/>
              </a:lnSpc>
              <a:spcBef>
                <a:spcPts val="0"/>
              </a:spcBef>
              <a:spcAft>
                <a:spcPts val="0"/>
              </a:spcAft>
              <a:buClr>
                <a:srgbClr val="32506E"/>
              </a:buClr>
              <a:buSzPts val="1800"/>
              <a:buNone/>
            </a:pPr>
            <a:r>
              <a:rPr lang="en-GB" sz="1800" u="sng"/>
              <a:t>Timeline:</a:t>
            </a:r>
            <a:endParaRPr sz="1800"/>
          </a:p>
          <a:p>
            <a:pPr indent="0" lvl="0" marL="0" rtl="0" algn="l">
              <a:lnSpc>
                <a:spcPct val="95000"/>
              </a:lnSpc>
              <a:spcBef>
                <a:spcPts val="0"/>
              </a:spcBef>
              <a:spcAft>
                <a:spcPts val="0"/>
              </a:spcAft>
              <a:buClr>
                <a:srgbClr val="32506E"/>
              </a:buClr>
              <a:buSzPts val="1800"/>
              <a:buNone/>
            </a:pPr>
            <a:r>
              <a:rPr lang="en-GB" sz="1800"/>
              <a:t>Week 1-3: creation of groups (3 students)</a:t>
            </a:r>
            <a:endParaRPr/>
          </a:p>
          <a:p>
            <a:pPr indent="0" lvl="0" marL="0" rtl="0" algn="l">
              <a:lnSpc>
                <a:spcPct val="95000"/>
              </a:lnSpc>
              <a:spcBef>
                <a:spcPts val="0"/>
              </a:spcBef>
              <a:spcAft>
                <a:spcPts val="0"/>
              </a:spcAft>
              <a:buClr>
                <a:srgbClr val="32506E"/>
              </a:buClr>
              <a:buSzPts val="1800"/>
              <a:buNone/>
            </a:pPr>
            <a:r>
              <a:rPr lang="en-GB" sz="1800"/>
              <a:t>Week 3-10: project development (including supervision)</a:t>
            </a:r>
            <a:endParaRPr/>
          </a:p>
          <a:p>
            <a:pPr indent="0" lvl="0" marL="0" rtl="0" algn="l">
              <a:lnSpc>
                <a:spcPct val="95000"/>
              </a:lnSpc>
              <a:spcBef>
                <a:spcPts val="0"/>
              </a:spcBef>
              <a:spcAft>
                <a:spcPts val="0"/>
              </a:spcAft>
              <a:buClr>
                <a:srgbClr val="32506E"/>
              </a:buClr>
              <a:buSzPts val="1800"/>
              <a:buNone/>
            </a:pPr>
            <a:r>
              <a:rPr lang="en-GB" sz="1800"/>
              <a:t>Week 11: project submission </a:t>
            </a:r>
            <a:endParaRPr/>
          </a:p>
          <a:p>
            <a:pPr indent="0" lvl="0" marL="0" rtl="0" algn="l">
              <a:lnSpc>
                <a:spcPct val="95000"/>
              </a:lnSpc>
              <a:spcBef>
                <a:spcPts val="0"/>
              </a:spcBef>
              <a:spcAft>
                <a:spcPts val="0"/>
              </a:spcAft>
              <a:buClr>
                <a:srgbClr val="32506E"/>
              </a:buClr>
              <a:buSzPts val="1800"/>
              <a:buNone/>
            </a:pPr>
            <a:r>
              <a:rPr lang="en-GB" sz="1800"/>
              <a:t>Week 11: group presentation</a:t>
            </a:r>
            <a:endParaRPr/>
          </a:p>
          <a:p>
            <a:pPr indent="0" lvl="0" marL="0" rtl="0" algn="l">
              <a:lnSpc>
                <a:spcPct val="95000"/>
              </a:lnSpc>
              <a:spcBef>
                <a:spcPts val="0"/>
              </a:spcBef>
              <a:spcAft>
                <a:spcPts val="0"/>
              </a:spcAft>
              <a:buClr>
                <a:srgbClr val="32506E"/>
              </a:buClr>
              <a:buSzPts val="2600"/>
              <a:buNone/>
            </a:pPr>
            <a:r>
              <a:t/>
            </a:r>
            <a:endParaRPr sz="2600"/>
          </a:p>
          <a:p>
            <a:pPr indent="0" lvl="0" marL="0" rtl="0" algn="l">
              <a:lnSpc>
                <a:spcPct val="95000"/>
              </a:lnSpc>
              <a:spcBef>
                <a:spcPts val="0"/>
              </a:spcBef>
              <a:spcAft>
                <a:spcPts val="0"/>
              </a:spcAft>
              <a:buClr>
                <a:srgbClr val="32506E"/>
              </a:buClr>
              <a:buSzPts val="1800"/>
              <a:buNone/>
            </a:pPr>
            <a:r>
              <a:rPr lang="en-GB" sz="1800"/>
              <a:t>Submit your presentation on Canvas by Week 11.</a:t>
            </a:r>
            <a:endParaRPr/>
          </a:p>
          <a:p>
            <a:pPr indent="-107950" lvl="0" marL="28575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p:txBody>
      </p:sp>
      <p:sp>
        <p:nvSpPr>
          <p:cNvPr id="552" name="Google Shape;552;p2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Assessments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9"/>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800"/>
              <a:buNone/>
            </a:pPr>
            <a:r>
              <a:rPr lang="en-GB" sz="2800"/>
              <a:t>Assessment (REP):</a:t>
            </a:r>
            <a:endParaRPr/>
          </a:p>
          <a:p>
            <a:pPr indent="0" lvl="0" marL="0" rtl="0" algn="l">
              <a:lnSpc>
                <a:spcPct val="95000"/>
              </a:lnSpc>
              <a:spcBef>
                <a:spcPts val="0"/>
              </a:spcBef>
              <a:spcAft>
                <a:spcPts val="0"/>
              </a:spcAft>
              <a:buClr>
                <a:srgbClr val="32506E"/>
              </a:buClr>
              <a:buSzPts val="1500"/>
              <a:buNone/>
            </a:pPr>
            <a:r>
              <a:t/>
            </a:r>
            <a:endParaRPr sz="1500"/>
          </a:p>
          <a:p>
            <a:pPr indent="0" lvl="0" marL="0" rtl="0" algn="l">
              <a:lnSpc>
                <a:spcPct val="95000"/>
              </a:lnSpc>
              <a:spcBef>
                <a:spcPts val="0"/>
              </a:spcBef>
              <a:spcAft>
                <a:spcPts val="0"/>
              </a:spcAft>
              <a:buClr>
                <a:srgbClr val="32506E"/>
              </a:buClr>
              <a:buSzPts val="2000"/>
              <a:buNone/>
            </a:pPr>
            <a:r>
              <a:rPr lang="en-GB" sz="2000"/>
              <a:t>Report – 3000 words (70% of the final mark)</a:t>
            </a:r>
            <a:endParaRPr/>
          </a:p>
          <a:p>
            <a:pPr indent="0" lvl="0" marL="0" rtl="0" algn="l">
              <a:lnSpc>
                <a:spcPct val="95000"/>
              </a:lnSpc>
              <a:spcBef>
                <a:spcPts val="0"/>
              </a:spcBef>
              <a:spcAft>
                <a:spcPts val="0"/>
              </a:spcAft>
              <a:buClr>
                <a:srgbClr val="32506E"/>
              </a:buClr>
              <a:buSzPts val="2000"/>
              <a:buNone/>
            </a:pPr>
            <a:r>
              <a:t/>
            </a:r>
            <a:endParaRPr sz="2000"/>
          </a:p>
          <a:p>
            <a:pPr indent="-342900" lvl="0" marL="342900" rtl="0" algn="l">
              <a:lnSpc>
                <a:spcPct val="95000"/>
              </a:lnSpc>
              <a:spcBef>
                <a:spcPts val="0"/>
              </a:spcBef>
              <a:spcAft>
                <a:spcPts val="0"/>
              </a:spcAft>
              <a:buClr>
                <a:srgbClr val="32506E"/>
              </a:buClr>
              <a:buSzPts val="1800"/>
              <a:buFont typeface="Arial"/>
              <a:buChar char="•"/>
            </a:pPr>
            <a:r>
              <a:rPr lang="en-GB" sz="1800"/>
              <a:t>The report will need to examine a topic or a phenomenon related to Science &amp; Technology Policy using the analytical and visualisation techniques introduced in the module</a:t>
            </a:r>
            <a:endParaRPr/>
          </a:p>
          <a:p>
            <a:pPr indent="-241300" lvl="0" marL="342900" rtl="0" algn="l">
              <a:lnSpc>
                <a:spcPct val="95000"/>
              </a:lnSpc>
              <a:spcBef>
                <a:spcPts val="0"/>
              </a:spcBef>
              <a:spcAft>
                <a:spcPts val="0"/>
              </a:spcAft>
              <a:buClr>
                <a:srgbClr val="32506E"/>
              </a:buClr>
              <a:buSzPts val="1600"/>
              <a:buFont typeface="Arial"/>
              <a:buNone/>
            </a:pPr>
            <a:r>
              <a:t/>
            </a:r>
            <a:endParaRPr/>
          </a:p>
          <a:p>
            <a:pPr indent="-342900" lvl="0" marL="342900" rtl="0" algn="l">
              <a:lnSpc>
                <a:spcPct val="95000"/>
              </a:lnSpc>
              <a:spcBef>
                <a:spcPts val="0"/>
              </a:spcBef>
              <a:spcAft>
                <a:spcPts val="0"/>
              </a:spcAft>
              <a:buClr>
                <a:srgbClr val="32506E"/>
              </a:buClr>
              <a:buSzPts val="1800"/>
              <a:buFont typeface="Arial"/>
              <a:buChar char="•"/>
            </a:pPr>
            <a:r>
              <a:rPr lang="en-GB" sz="1800"/>
              <a:t>The analysis should rely on a working script in R to be included as part of the report.</a:t>
            </a:r>
            <a:endParaRPr/>
          </a:p>
          <a:p>
            <a:pPr indent="-228600" lvl="0" marL="342900" rtl="0" algn="l">
              <a:lnSpc>
                <a:spcPct val="95000"/>
              </a:lnSpc>
              <a:spcBef>
                <a:spcPts val="0"/>
              </a:spcBef>
              <a:spcAft>
                <a:spcPts val="0"/>
              </a:spcAft>
              <a:buClr>
                <a:srgbClr val="32506E"/>
              </a:buClr>
              <a:buSzPts val="1800"/>
              <a:buFont typeface="Arial"/>
              <a:buNone/>
            </a:pPr>
            <a:r>
              <a:t/>
            </a:r>
            <a:endParaRPr sz="1800"/>
          </a:p>
          <a:p>
            <a:pPr indent="-342900" lvl="0" marL="342900" rtl="0" algn="l">
              <a:lnSpc>
                <a:spcPct val="95000"/>
              </a:lnSpc>
              <a:spcBef>
                <a:spcPts val="0"/>
              </a:spcBef>
              <a:spcAft>
                <a:spcPts val="0"/>
              </a:spcAft>
              <a:buClr>
                <a:srgbClr val="32506E"/>
              </a:buClr>
              <a:buSzPts val="1800"/>
              <a:buFont typeface="Arial"/>
              <a:buChar char="•"/>
            </a:pPr>
            <a:r>
              <a:rPr lang="en-GB" sz="1800"/>
              <a:t>The report should draw on the content of other modules that you have attended to produce a critical interpretation of the results of your analysis.</a:t>
            </a:r>
            <a:endParaRPr/>
          </a:p>
          <a:p>
            <a:pPr indent="-228600" lvl="0" marL="342900" rtl="0" algn="l">
              <a:lnSpc>
                <a:spcPct val="95000"/>
              </a:lnSpc>
              <a:spcBef>
                <a:spcPts val="0"/>
              </a:spcBef>
              <a:spcAft>
                <a:spcPts val="0"/>
              </a:spcAft>
              <a:buClr>
                <a:srgbClr val="32506E"/>
              </a:buClr>
              <a:buSzPts val="1800"/>
              <a:buFont typeface="Arial"/>
              <a:buNone/>
            </a:pPr>
            <a:r>
              <a:t/>
            </a:r>
            <a:endParaRPr sz="1800"/>
          </a:p>
          <a:p>
            <a:pPr indent="-342900" lvl="0" marL="342900" rtl="0" algn="l">
              <a:lnSpc>
                <a:spcPct val="95000"/>
              </a:lnSpc>
              <a:spcBef>
                <a:spcPts val="0"/>
              </a:spcBef>
              <a:spcAft>
                <a:spcPts val="0"/>
              </a:spcAft>
              <a:buClr>
                <a:srgbClr val="32506E"/>
              </a:buClr>
              <a:buSzPts val="1800"/>
              <a:buFont typeface="Arial"/>
              <a:buChar char="•"/>
            </a:pPr>
            <a:r>
              <a:rPr lang="en-GB" sz="1800"/>
              <a:t>Further details will communicated. </a:t>
            </a:r>
            <a:endParaRPr sz="2400"/>
          </a:p>
          <a:p>
            <a:pPr indent="0" lvl="0" marL="0" rtl="0" algn="l">
              <a:lnSpc>
                <a:spcPct val="95000"/>
              </a:lnSpc>
              <a:spcBef>
                <a:spcPts val="0"/>
              </a:spcBef>
              <a:spcAft>
                <a:spcPts val="0"/>
              </a:spcAft>
              <a:buClr>
                <a:srgbClr val="32506E"/>
              </a:buClr>
              <a:buSzPts val="2600"/>
              <a:buNone/>
            </a:pPr>
            <a:r>
              <a:t/>
            </a:r>
            <a:endParaRPr sz="2600"/>
          </a:p>
          <a:p>
            <a:pPr indent="-107950" lvl="0" marL="285750" rtl="0" algn="l">
              <a:lnSpc>
                <a:spcPct val="95000"/>
              </a:lnSpc>
              <a:spcBef>
                <a:spcPts val="0"/>
              </a:spcBef>
              <a:spcAft>
                <a:spcPts val="0"/>
              </a:spcAft>
              <a:buClr>
                <a:srgbClr val="32506E"/>
              </a:buClr>
              <a:buSzPts val="2800"/>
              <a:buFont typeface="Arial"/>
              <a:buNone/>
            </a:pPr>
            <a:r>
              <a:t/>
            </a:r>
            <a:endParaRPr sz="2800"/>
          </a:p>
          <a:p>
            <a:pPr indent="-107950" lvl="0" marL="285750" rtl="0" algn="l">
              <a:lnSpc>
                <a:spcPct val="95000"/>
              </a:lnSpc>
              <a:spcBef>
                <a:spcPts val="0"/>
              </a:spcBef>
              <a:spcAft>
                <a:spcPts val="0"/>
              </a:spcAft>
              <a:buClr>
                <a:srgbClr val="32506E"/>
              </a:buClr>
              <a:buSzPts val="2800"/>
              <a:buFont typeface="Arial"/>
              <a:buNone/>
            </a:pPr>
            <a:r>
              <a:t/>
            </a:r>
            <a:endParaRPr sz="2800"/>
          </a:p>
        </p:txBody>
      </p:sp>
      <p:sp>
        <p:nvSpPr>
          <p:cNvPr id="559" name="Google Shape;559;p2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Assessments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9"/>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Let’s play!</a:t>
            </a:r>
            <a:endParaRPr/>
          </a:p>
        </p:txBody>
      </p:sp>
      <p:sp>
        <p:nvSpPr>
          <p:cNvPr id="566" name="Google Shape;566;p39"/>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Overview of RStudio/VScode</a:t>
            </a:r>
            <a:endParaRPr/>
          </a:p>
        </p:txBody>
      </p:sp>
      <p:sp>
        <p:nvSpPr>
          <p:cNvPr id="573" name="Google Shape;573;p40"/>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1"/>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600"/>
              <a:buNone/>
            </a:pPr>
            <a:r>
              <a:t/>
            </a:r>
            <a:endParaRPr/>
          </a:p>
          <a:p>
            <a:pPr indent="-342900" lvl="0" marL="342900" rtl="0" algn="l">
              <a:lnSpc>
                <a:spcPct val="95000"/>
              </a:lnSpc>
              <a:spcBef>
                <a:spcPts val="0"/>
              </a:spcBef>
              <a:spcAft>
                <a:spcPts val="0"/>
              </a:spcAft>
              <a:buClr>
                <a:srgbClr val="32506E"/>
              </a:buClr>
              <a:buSzPts val="1600"/>
              <a:buAutoNum type="arabicParenR"/>
            </a:pPr>
            <a:r>
              <a:rPr lang="en-GB"/>
              <a:t>Guided tour of RStudio</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241300" lvl="0" marL="342900" rtl="0" algn="l">
              <a:lnSpc>
                <a:spcPct val="95000"/>
              </a:lnSpc>
              <a:spcBef>
                <a:spcPts val="0"/>
              </a:spcBef>
              <a:spcAft>
                <a:spcPts val="0"/>
              </a:spcAft>
              <a:buClr>
                <a:srgbClr val="32506E"/>
              </a:buClr>
              <a:buSzPts val="1600"/>
              <a:buNone/>
            </a:pPr>
            <a:r>
              <a:t/>
            </a:r>
            <a:endParaRPr/>
          </a:p>
          <a:p>
            <a:pPr indent="-342900" lvl="0" marL="342900" rtl="0" algn="l">
              <a:lnSpc>
                <a:spcPct val="95000"/>
              </a:lnSpc>
              <a:spcBef>
                <a:spcPts val="0"/>
              </a:spcBef>
              <a:spcAft>
                <a:spcPts val="0"/>
              </a:spcAft>
              <a:buClr>
                <a:srgbClr val="32506E"/>
              </a:buClr>
              <a:buSzPts val="1600"/>
              <a:buFont typeface="Georgia"/>
              <a:buAutoNum type="arabicParenR"/>
            </a:pPr>
            <a:r>
              <a:rPr lang="en-GB"/>
              <a:t>Basic operations in R</a:t>
            </a:r>
            <a:endParaRPr/>
          </a:p>
          <a:p>
            <a:pPr indent="-241300" lvl="0" marL="342900" rtl="0" algn="l">
              <a:lnSpc>
                <a:spcPct val="95000"/>
              </a:lnSpc>
              <a:spcBef>
                <a:spcPts val="0"/>
              </a:spcBef>
              <a:spcAft>
                <a:spcPts val="0"/>
              </a:spcAft>
              <a:buClr>
                <a:srgbClr val="32506E"/>
              </a:buClr>
              <a:buSzPts val="1600"/>
              <a:buFont typeface="Georgia"/>
              <a:buNone/>
            </a:pPr>
            <a:r>
              <a:t/>
            </a:r>
            <a:endParaRPr/>
          </a:p>
          <a:p>
            <a:pPr indent="-241300" lvl="0" marL="342900" rtl="0" algn="l">
              <a:lnSpc>
                <a:spcPct val="95000"/>
              </a:lnSpc>
              <a:spcBef>
                <a:spcPts val="0"/>
              </a:spcBef>
              <a:spcAft>
                <a:spcPts val="0"/>
              </a:spcAft>
              <a:buClr>
                <a:srgbClr val="32506E"/>
              </a:buClr>
              <a:buSzPts val="1600"/>
              <a:buFont typeface="Georgia"/>
              <a:buNone/>
            </a:pPr>
            <a:r>
              <a:t/>
            </a:r>
            <a:endParaRPr/>
          </a:p>
          <a:p>
            <a:pPr indent="0" lvl="0" marL="0" rtl="0" algn="l">
              <a:lnSpc>
                <a:spcPct val="95000"/>
              </a:lnSpc>
              <a:spcBef>
                <a:spcPts val="0"/>
              </a:spcBef>
              <a:spcAft>
                <a:spcPts val="0"/>
              </a:spcAft>
              <a:buClr>
                <a:srgbClr val="32506E"/>
              </a:buClr>
              <a:buSzPts val="1600"/>
              <a:buNone/>
            </a:pPr>
            <a:r>
              <a:rPr lang="en-GB"/>
              <a:t>Through 4 small exercises:</a:t>
            </a:r>
            <a:endParaRPr/>
          </a:p>
          <a:p>
            <a:pPr indent="-342900" lvl="0" marL="342900" rtl="0" algn="l">
              <a:lnSpc>
                <a:spcPct val="95000"/>
              </a:lnSpc>
              <a:spcBef>
                <a:spcPts val="0"/>
              </a:spcBef>
              <a:spcAft>
                <a:spcPts val="0"/>
              </a:spcAft>
              <a:buClr>
                <a:srgbClr val="32506E"/>
              </a:buClr>
              <a:buSzPts val="1600"/>
              <a:buAutoNum type="arabicPeriod"/>
            </a:pPr>
            <a:r>
              <a:rPr lang="en-GB"/>
              <a:t>Do simple computations in R</a:t>
            </a:r>
            <a:endParaRPr/>
          </a:p>
          <a:p>
            <a:pPr indent="-342900" lvl="0" marL="342900" rtl="0" algn="l">
              <a:lnSpc>
                <a:spcPct val="95000"/>
              </a:lnSpc>
              <a:spcBef>
                <a:spcPts val="0"/>
              </a:spcBef>
              <a:spcAft>
                <a:spcPts val="0"/>
              </a:spcAft>
              <a:buClr>
                <a:srgbClr val="32506E"/>
              </a:buClr>
              <a:buSzPts val="1600"/>
              <a:buAutoNum type="arabicPeriod"/>
            </a:pPr>
            <a:r>
              <a:rPr lang="en-GB"/>
              <a:t>Use variables in cumulative steps</a:t>
            </a:r>
            <a:endParaRPr/>
          </a:p>
          <a:p>
            <a:pPr indent="-342900" lvl="0" marL="342900" rtl="0" algn="l">
              <a:lnSpc>
                <a:spcPct val="95000"/>
              </a:lnSpc>
              <a:spcBef>
                <a:spcPts val="0"/>
              </a:spcBef>
              <a:spcAft>
                <a:spcPts val="0"/>
              </a:spcAft>
              <a:buClr>
                <a:srgbClr val="32506E"/>
              </a:buClr>
              <a:buSzPts val="1600"/>
              <a:buFont typeface="Arial"/>
              <a:buAutoNum type="arabicPeriod"/>
            </a:pPr>
            <a:r>
              <a:rPr lang="en-GB"/>
              <a:t>Glimpse a dataset</a:t>
            </a:r>
            <a:endParaRPr/>
          </a:p>
          <a:p>
            <a:pPr indent="-342900" lvl="0" marL="342900" rtl="0" algn="l">
              <a:lnSpc>
                <a:spcPct val="95000"/>
              </a:lnSpc>
              <a:spcBef>
                <a:spcPts val="0"/>
              </a:spcBef>
              <a:spcAft>
                <a:spcPts val="0"/>
              </a:spcAft>
              <a:buClr>
                <a:srgbClr val="32506E"/>
              </a:buClr>
              <a:buSzPts val="1600"/>
              <a:buAutoNum type="arabicPeriod"/>
            </a:pPr>
            <a:r>
              <a:rPr lang="en-GB"/>
              <a:t>Work with R packages (to use specific functions developed by others)</a:t>
            </a:r>
            <a:endParaRPr/>
          </a:p>
          <a:p>
            <a:pPr indent="-241300" lvl="0" marL="34290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rPr lang="en-GB"/>
              <a:t>To do the exercises, download the R sheet on canvas.</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p:txBody>
      </p:sp>
      <p:sp>
        <p:nvSpPr>
          <p:cNvPr id="580" name="Google Shape;580;p4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Mini Objectives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5a68c5dc4f_0_13"/>
          <p:cNvSpPr txBox="1"/>
          <p:nvPr>
            <p:ph type="ctrTitle"/>
          </p:nvPr>
        </p:nvSpPr>
        <p:spPr>
          <a:xfrm>
            <a:off x="1143000" y="1122362"/>
            <a:ext cx="6858000" cy="426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What are we doing?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400"/>
              <a:buNone/>
            </a:pPr>
            <a:r>
              <a:rPr lang="en-GB" sz="2400"/>
              <a:t>We are going to work with the RStudio environment. </a:t>
            </a:r>
            <a:endParaRPr/>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2400"/>
              <a:buNone/>
            </a:pPr>
            <a:r>
              <a:rPr lang="en-GB" sz="2400"/>
              <a:t>Use either your own copy of Rstudio </a:t>
            </a:r>
            <a:r>
              <a:rPr lang="en-GB" sz="1800"/>
              <a:t>(see canvas for installation guide)</a:t>
            </a:r>
            <a:endParaRPr sz="2400"/>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2400"/>
              <a:buNone/>
            </a:pPr>
            <a:r>
              <a:rPr lang="en-GB" sz="2400"/>
              <a:t>Or go to the Sussex server (on campus only): </a:t>
            </a:r>
            <a:endParaRPr/>
          </a:p>
          <a:p>
            <a:pPr indent="0" lvl="0" marL="0" rtl="0" algn="l">
              <a:lnSpc>
                <a:spcPct val="95000"/>
              </a:lnSpc>
              <a:spcBef>
                <a:spcPts val="0"/>
              </a:spcBef>
              <a:spcAft>
                <a:spcPts val="0"/>
              </a:spcAft>
              <a:buClr>
                <a:srgbClr val="32506E"/>
              </a:buClr>
              <a:buSzPts val="2400"/>
              <a:buNone/>
            </a:pPr>
            <a:r>
              <a:t/>
            </a:r>
            <a:endParaRPr sz="2400"/>
          </a:p>
          <a:p>
            <a:pPr indent="0" lvl="0" marL="0" rtl="0" algn="ctr">
              <a:lnSpc>
                <a:spcPct val="95000"/>
              </a:lnSpc>
              <a:spcBef>
                <a:spcPts val="0"/>
              </a:spcBef>
              <a:spcAft>
                <a:spcPts val="0"/>
              </a:spcAft>
              <a:buClr>
                <a:srgbClr val="32506E"/>
              </a:buClr>
              <a:buSzPts val="2800"/>
              <a:buNone/>
            </a:pPr>
            <a:r>
              <a:rPr lang="en-GB" sz="2800"/>
              <a:t>http://rstudio.uscs.susx.ac.uk/</a:t>
            </a:r>
            <a:endParaRPr/>
          </a:p>
          <a:p>
            <a:pPr indent="0" lvl="0" marL="0" rtl="0" algn="l">
              <a:lnSpc>
                <a:spcPct val="95000"/>
              </a:lnSpc>
              <a:spcBef>
                <a:spcPts val="0"/>
              </a:spcBef>
              <a:spcAft>
                <a:spcPts val="0"/>
              </a:spcAft>
              <a:buClr>
                <a:srgbClr val="32506E"/>
              </a:buClr>
              <a:buSzPts val="2400"/>
              <a:buNone/>
            </a:pPr>
            <a:r>
              <a:t/>
            </a:r>
            <a:endParaRPr sz="2400"/>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p:txBody>
      </p:sp>
      <p:sp>
        <p:nvSpPr>
          <p:cNvPr id="587" name="Google Shape;587;p4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Rstudio</a:t>
            </a:r>
            <a:endParaRPr/>
          </a:p>
        </p:txBody>
      </p:sp>
      <p:pic>
        <p:nvPicPr>
          <p:cNvPr id="588" name="Google Shape;588;p42"/>
          <p:cNvPicPr preferRelativeResize="0"/>
          <p:nvPr/>
        </p:nvPicPr>
        <p:blipFill rotWithShape="1">
          <a:blip r:embed="rId3">
            <a:alphaModFix/>
          </a:blip>
          <a:srcRect b="0" l="0" r="0" t="0"/>
          <a:stretch/>
        </p:blipFill>
        <p:spPr>
          <a:xfrm>
            <a:off x="3807759" y="2628367"/>
            <a:ext cx="764241" cy="8006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595" name="Google Shape;595;p43"/>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602" name="Google Shape;602;p44"/>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603" name="Google Shape;603;p44"/>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604" name="Google Shape;604;p44"/>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605" name="Google Shape;605;p44"/>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612" name="Google Shape;612;p45"/>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613" name="Google Shape;613;p45"/>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614" name="Google Shape;614;p45"/>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615" name="Google Shape;615;p45"/>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
        <p:nvSpPr>
          <p:cNvPr id="616" name="Google Shape;616;p45"/>
          <p:cNvSpPr txBox="1"/>
          <p:nvPr/>
        </p:nvSpPr>
        <p:spPr>
          <a:xfrm>
            <a:off x="2835666" y="3548597"/>
            <a:ext cx="3729521"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 Main tabs</a:t>
            </a:r>
            <a:endParaRPr/>
          </a:p>
        </p:txBody>
      </p:sp>
      <p:sp>
        <p:nvSpPr>
          <p:cNvPr id="617" name="Google Shape;617;p45"/>
          <p:cNvSpPr txBox="1"/>
          <p:nvPr/>
        </p:nvSpPr>
        <p:spPr>
          <a:xfrm>
            <a:off x="2340794" y="4949010"/>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1</a:t>
            </a:r>
            <a:endParaRPr/>
          </a:p>
        </p:txBody>
      </p:sp>
      <p:sp>
        <p:nvSpPr>
          <p:cNvPr id="618" name="Google Shape;618;p45"/>
          <p:cNvSpPr txBox="1"/>
          <p:nvPr/>
        </p:nvSpPr>
        <p:spPr>
          <a:xfrm>
            <a:off x="2442716" y="2190404"/>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2</a:t>
            </a:r>
            <a:endParaRPr/>
          </a:p>
        </p:txBody>
      </p:sp>
      <p:sp>
        <p:nvSpPr>
          <p:cNvPr id="619" name="Google Shape;619;p45"/>
          <p:cNvSpPr txBox="1"/>
          <p:nvPr/>
        </p:nvSpPr>
        <p:spPr>
          <a:xfrm>
            <a:off x="6655941" y="2043458"/>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3</a:t>
            </a:r>
            <a:endParaRPr/>
          </a:p>
        </p:txBody>
      </p:sp>
      <p:sp>
        <p:nvSpPr>
          <p:cNvPr id="620" name="Google Shape;620;p45"/>
          <p:cNvSpPr txBox="1"/>
          <p:nvPr/>
        </p:nvSpPr>
        <p:spPr>
          <a:xfrm>
            <a:off x="6872520" y="4544332"/>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627" name="Google Shape;627;p46"/>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628" name="Google Shape;628;p46"/>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629" name="Google Shape;629;p46"/>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630" name="Google Shape;630;p46"/>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
        <p:nvSpPr>
          <p:cNvPr id="631" name="Google Shape;631;p46"/>
          <p:cNvSpPr txBox="1"/>
          <p:nvPr/>
        </p:nvSpPr>
        <p:spPr>
          <a:xfrm>
            <a:off x="2835666" y="3548597"/>
            <a:ext cx="3986373"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The console</a:t>
            </a:r>
            <a:endParaRPr/>
          </a:p>
        </p:txBody>
      </p:sp>
      <p:sp>
        <p:nvSpPr>
          <p:cNvPr id="632" name="Google Shape;632;p46"/>
          <p:cNvSpPr txBox="1"/>
          <p:nvPr/>
        </p:nvSpPr>
        <p:spPr>
          <a:xfrm>
            <a:off x="2340794" y="4949010"/>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1</a:t>
            </a:r>
            <a:endParaRPr/>
          </a:p>
        </p:txBody>
      </p:sp>
      <p:sp>
        <p:nvSpPr>
          <p:cNvPr id="633" name="Google Shape;633;p46"/>
          <p:cNvSpPr txBox="1"/>
          <p:nvPr/>
        </p:nvSpPr>
        <p:spPr>
          <a:xfrm>
            <a:off x="2442716" y="2190404"/>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2</a:t>
            </a:r>
            <a:endParaRPr/>
          </a:p>
        </p:txBody>
      </p:sp>
      <p:sp>
        <p:nvSpPr>
          <p:cNvPr id="634" name="Google Shape;634;p46"/>
          <p:cNvSpPr txBox="1"/>
          <p:nvPr/>
        </p:nvSpPr>
        <p:spPr>
          <a:xfrm>
            <a:off x="6655941" y="2043458"/>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3</a:t>
            </a:r>
            <a:endParaRPr/>
          </a:p>
        </p:txBody>
      </p:sp>
      <p:sp>
        <p:nvSpPr>
          <p:cNvPr id="635" name="Google Shape;635;p46"/>
          <p:cNvSpPr txBox="1"/>
          <p:nvPr/>
        </p:nvSpPr>
        <p:spPr>
          <a:xfrm>
            <a:off x="6872520" y="4544332"/>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a:t>
            </a:r>
            <a:endParaRPr/>
          </a:p>
        </p:txBody>
      </p:sp>
      <p:cxnSp>
        <p:nvCxnSpPr>
          <p:cNvPr id="636" name="Google Shape;636;p46"/>
          <p:cNvCxnSpPr/>
          <p:nvPr/>
        </p:nvCxnSpPr>
        <p:spPr>
          <a:xfrm flipH="1">
            <a:off x="2835666" y="4397334"/>
            <a:ext cx="1387013" cy="801390"/>
          </a:xfrm>
          <a:prstGeom prst="straightConnector1">
            <a:avLst/>
          </a:prstGeom>
          <a:noFill/>
          <a:ln cap="flat" cmpd="sng" w="38100">
            <a:solidFill>
              <a:srgbClr val="32506E"/>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7"/>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2000"/>
              <a:buNone/>
            </a:pPr>
            <a:r>
              <a:rPr lang="en-GB" sz="2000"/>
              <a:t>The console : </a:t>
            </a:r>
            <a:endParaRPr/>
          </a:p>
          <a:p>
            <a:pPr indent="0" lvl="0" marL="0" rtl="0" algn="l">
              <a:lnSpc>
                <a:spcPct val="95000"/>
              </a:lnSpc>
              <a:spcBef>
                <a:spcPts val="0"/>
              </a:spcBef>
              <a:spcAft>
                <a:spcPts val="0"/>
              </a:spcAft>
              <a:buClr>
                <a:srgbClr val="32506E"/>
              </a:buClr>
              <a:buSzPts val="2000"/>
              <a:buNone/>
            </a:pPr>
            <a:r>
              <a:rPr lang="en-GB" sz="2000"/>
              <a:t>where you give your instructions for some action to be done.</a:t>
            </a:r>
            <a:endParaRPr/>
          </a:p>
          <a:p>
            <a:pPr indent="0" lvl="0" marL="0" rtl="0" algn="l">
              <a:lnSpc>
                <a:spcPct val="95000"/>
              </a:lnSpc>
              <a:spcBef>
                <a:spcPts val="0"/>
              </a:spcBef>
              <a:spcAft>
                <a:spcPts val="0"/>
              </a:spcAft>
              <a:buClr>
                <a:srgbClr val="32506E"/>
              </a:buClr>
              <a:buSzPts val="2000"/>
              <a:buNone/>
            </a:pPr>
            <a:r>
              <a:t/>
            </a:r>
            <a:endParaRPr sz="2000"/>
          </a:p>
          <a:p>
            <a:pPr indent="0" lvl="0" marL="0" rtl="0" algn="l">
              <a:lnSpc>
                <a:spcPct val="95000"/>
              </a:lnSpc>
              <a:spcBef>
                <a:spcPts val="0"/>
              </a:spcBef>
              <a:spcAft>
                <a:spcPts val="0"/>
              </a:spcAft>
              <a:buClr>
                <a:srgbClr val="32506E"/>
              </a:buClr>
              <a:buSzPts val="2000"/>
              <a:buNone/>
            </a:pPr>
            <a:r>
              <a:rPr lang="en-GB" sz="2000"/>
              <a:t>Try typing some basic operations, and press enter</a:t>
            </a:r>
            <a:endParaRPr/>
          </a:p>
          <a:p>
            <a:pPr indent="0" lvl="0" marL="0" rtl="0" algn="l">
              <a:lnSpc>
                <a:spcPct val="95000"/>
              </a:lnSpc>
              <a:spcBef>
                <a:spcPts val="0"/>
              </a:spcBef>
              <a:spcAft>
                <a:spcPts val="0"/>
              </a:spcAft>
              <a:buClr>
                <a:srgbClr val="32506E"/>
              </a:buClr>
              <a:buSzPts val="1600"/>
              <a:buNone/>
            </a:pPr>
            <a:r>
              <a:t/>
            </a:r>
            <a:endParaRPr/>
          </a:p>
        </p:txBody>
      </p:sp>
      <p:sp>
        <p:nvSpPr>
          <p:cNvPr id="643" name="Google Shape;643;p47"/>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The console</a:t>
            </a:r>
            <a:endParaRPr/>
          </a:p>
        </p:txBody>
      </p:sp>
      <p:pic>
        <p:nvPicPr>
          <p:cNvPr id="644" name="Google Shape;644;p47"/>
          <p:cNvPicPr preferRelativeResize="0"/>
          <p:nvPr/>
        </p:nvPicPr>
        <p:blipFill rotWithShape="1">
          <a:blip r:embed="rId3">
            <a:alphaModFix/>
          </a:blip>
          <a:srcRect b="0" l="0" r="0" t="0"/>
          <a:stretch/>
        </p:blipFill>
        <p:spPr>
          <a:xfrm>
            <a:off x="865453" y="3007357"/>
            <a:ext cx="6016751" cy="1030842"/>
          </a:xfrm>
          <a:prstGeom prst="rect">
            <a:avLst/>
          </a:prstGeom>
          <a:noFill/>
          <a:ln>
            <a:noFill/>
          </a:ln>
        </p:spPr>
      </p:pic>
      <p:pic>
        <p:nvPicPr>
          <p:cNvPr id="645" name="Google Shape;645;p47"/>
          <p:cNvPicPr preferRelativeResize="0"/>
          <p:nvPr/>
        </p:nvPicPr>
        <p:blipFill rotWithShape="1">
          <a:blip r:embed="rId4">
            <a:alphaModFix/>
          </a:blip>
          <a:srcRect b="0" l="0" r="0" t="0"/>
          <a:stretch/>
        </p:blipFill>
        <p:spPr>
          <a:xfrm>
            <a:off x="5435956" y="2860990"/>
            <a:ext cx="1868970" cy="2354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8"/>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652" name="Google Shape;652;p48"/>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653" name="Google Shape;653;p48"/>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654" name="Google Shape;654;p48"/>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655" name="Google Shape;655;p48"/>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
        <p:nvSpPr>
          <p:cNvPr id="656" name="Google Shape;656;p48"/>
          <p:cNvSpPr txBox="1"/>
          <p:nvPr/>
        </p:nvSpPr>
        <p:spPr>
          <a:xfrm>
            <a:off x="2835666" y="3548597"/>
            <a:ext cx="3986373"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Using scripts</a:t>
            </a:r>
            <a:endParaRPr/>
          </a:p>
        </p:txBody>
      </p:sp>
      <p:sp>
        <p:nvSpPr>
          <p:cNvPr id="657" name="Google Shape;657;p48"/>
          <p:cNvSpPr txBox="1"/>
          <p:nvPr/>
        </p:nvSpPr>
        <p:spPr>
          <a:xfrm>
            <a:off x="2340794" y="4949010"/>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1</a:t>
            </a:r>
            <a:endParaRPr/>
          </a:p>
        </p:txBody>
      </p:sp>
      <p:sp>
        <p:nvSpPr>
          <p:cNvPr id="658" name="Google Shape;658;p48"/>
          <p:cNvSpPr txBox="1"/>
          <p:nvPr/>
        </p:nvSpPr>
        <p:spPr>
          <a:xfrm>
            <a:off x="2442716" y="2190404"/>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2</a:t>
            </a:r>
            <a:endParaRPr/>
          </a:p>
        </p:txBody>
      </p:sp>
      <p:sp>
        <p:nvSpPr>
          <p:cNvPr id="659" name="Google Shape;659;p48"/>
          <p:cNvSpPr txBox="1"/>
          <p:nvPr/>
        </p:nvSpPr>
        <p:spPr>
          <a:xfrm>
            <a:off x="6655941" y="2043458"/>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3</a:t>
            </a:r>
            <a:endParaRPr/>
          </a:p>
        </p:txBody>
      </p:sp>
      <p:sp>
        <p:nvSpPr>
          <p:cNvPr id="660" name="Google Shape;660;p48"/>
          <p:cNvSpPr txBox="1"/>
          <p:nvPr/>
        </p:nvSpPr>
        <p:spPr>
          <a:xfrm>
            <a:off x="6872520" y="4544332"/>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a:t>
            </a:r>
            <a:endParaRPr/>
          </a:p>
        </p:txBody>
      </p:sp>
      <p:cxnSp>
        <p:nvCxnSpPr>
          <p:cNvPr id="661" name="Google Shape;661;p48"/>
          <p:cNvCxnSpPr/>
          <p:nvPr/>
        </p:nvCxnSpPr>
        <p:spPr>
          <a:xfrm rot="10800000">
            <a:off x="2902341" y="2825709"/>
            <a:ext cx="1387013" cy="801390"/>
          </a:xfrm>
          <a:prstGeom prst="straightConnector1">
            <a:avLst/>
          </a:prstGeom>
          <a:noFill/>
          <a:ln cap="flat" cmpd="sng" w="38100">
            <a:solidFill>
              <a:srgbClr val="32506E"/>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9"/>
          <p:cNvSpPr txBox="1"/>
          <p:nvPr>
            <p:ph idx="1" type="body"/>
          </p:nvPr>
        </p:nvSpPr>
        <p:spPr>
          <a:xfrm>
            <a:off x="360363" y="1470025"/>
            <a:ext cx="8423275" cy="4164013"/>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rgbClr val="32506E"/>
              </a:buClr>
              <a:buSzPts val="1800"/>
              <a:buNone/>
            </a:pPr>
            <a:r>
              <a:rPr lang="en-GB" sz="1800" u="sng"/>
              <a:t>Scripts</a:t>
            </a:r>
            <a:r>
              <a:rPr lang="en-GB" sz="1800"/>
              <a:t>:</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800"/>
              <a:buNone/>
            </a:pPr>
            <a:r>
              <a:rPr lang="en-GB" sz="1800"/>
              <a:t>When you want to write something beyond one operation, it may be useful to create a script. </a:t>
            </a:r>
            <a:endParaRPr/>
          </a:p>
          <a:p>
            <a:pPr indent="0" lvl="0" marL="0" rtl="0" algn="l">
              <a:lnSpc>
                <a:spcPct val="95000"/>
              </a:lnSpc>
              <a:spcBef>
                <a:spcPts val="0"/>
              </a:spcBef>
              <a:spcAft>
                <a:spcPts val="0"/>
              </a:spcAft>
              <a:buClr>
                <a:srgbClr val="32506E"/>
              </a:buClr>
              <a:buSzPts val="1800"/>
              <a:buNone/>
            </a:pPr>
            <a:r>
              <a:t/>
            </a:r>
            <a:endParaRPr sz="1800"/>
          </a:p>
          <a:p>
            <a:pPr indent="0" lvl="0" marL="0" rtl="0" algn="l">
              <a:lnSpc>
                <a:spcPct val="95000"/>
              </a:lnSpc>
              <a:spcBef>
                <a:spcPts val="0"/>
              </a:spcBef>
              <a:spcAft>
                <a:spcPts val="0"/>
              </a:spcAft>
              <a:buClr>
                <a:srgbClr val="32506E"/>
              </a:buClr>
              <a:buSzPts val="1800"/>
              <a:buNone/>
            </a:pPr>
            <a:r>
              <a:rPr lang="en-GB" sz="1800"/>
              <a:t>A script enables you to write all your code in a single document.</a:t>
            </a:r>
            <a:endParaRPr/>
          </a:p>
          <a:p>
            <a:pPr indent="-285750" lvl="0" marL="285750" rtl="0" algn="l">
              <a:lnSpc>
                <a:spcPct val="95000"/>
              </a:lnSpc>
              <a:spcBef>
                <a:spcPts val="0"/>
              </a:spcBef>
              <a:spcAft>
                <a:spcPts val="0"/>
              </a:spcAft>
              <a:buClr>
                <a:srgbClr val="32506E"/>
              </a:buClr>
              <a:buSzPts val="1800"/>
              <a:buFont typeface="Noto Sans Symbols"/>
              <a:buChar char="🡪"/>
            </a:pPr>
            <a:r>
              <a:rPr lang="en-GB" sz="1800"/>
              <a:t>Better organisation</a:t>
            </a:r>
            <a:endParaRPr/>
          </a:p>
          <a:p>
            <a:pPr indent="-285750" lvl="0" marL="285750" rtl="0" algn="l">
              <a:lnSpc>
                <a:spcPct val="95000"/>
              </a:lnSpc>
              <a:spcBef>
                <a:spcPts val="0"/>
              </a:spcBef>
              <a:spcAft>
                <a:spcPts val="0"/>
              </a:spcAft>
              <a:buClr>
                <a:srgbClr val="32506E"/>
              </a:buClr>
              <a:buSzPts val="1800"/>
              <a:buFont typeface="Noto Sans Symbols"/>
              <a:buChar char="🡪"/>
            </a:pPr>
            <a:r>
              <a:rPr lang="en-GB" sz="1800"/>
              <a:t>Run the same code at a later stage</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l">
              <a:lnSpc>
                <a:spcPct val="95000"/>
              </a:lnSpc>
              <a:spcBef>
                <a:spcPts val="0"/>
              </a:spcBef>
              <a:spcAft>
                <a:spcPts val="0"/>
              </a:spcAft>
              <a:buClr>
                <a:srgbClr val="32506E"/>
              </a:buClr>
              <a:buSzPts val="1600"/>
              <a:buNone/>
            </a:pPr>
            <a:r>
              <a:t/>
            </a:r>
            <a:endParaRPr/>
          </a:p>
          <a:p>
            <a:pPr indent="0" lvl="0" marL="0" rtl="0" algn="ctr">
              <a:lnSpc>
                <a:spcPct val="95000"/>
              </a:lnSpc>
              <a:spcBef>
                <a:spcPts val="0"/>
              </a:spcBef>
              <a:spcAft>
                <a:spcPts val="0"/>
              </a:spcAft>
              <a:buClr>
                <a:srgbClr val="32506E"/>
              </a:buClr>
              <a:buSzPts val="2000"/>
              <a:buNone/>
            </a:pPr>
            <a:r>
              <a:rPr b="1" lang="en-GB" sz="2000"/>
              <a:t>Let’s upload the exercise script and start exercise 1</a:t>
            </a:r>
            <a:endParaRPr/>
          </a:p>
          <a:p>
            <a:pPr indent="0" lvl="0" marL="0" rtl="0" algn="ctr">
              <a:lnSpc>
                <a:spcPct val="95000"/>
              </a:lnSpc>
              <a:spcBef>
                <a:spcPts val="0"/>
              </a:spcBef>
              <a:spcAft>
                <a:spcPts val="0"/>
              </a:spcAft>
              <a:buClr>
                <a:srgbClr val="32506E"/>
              </a:buClr>
              <a:buSzPts val="2000"/>
              <a:buNone/>
            </a:pPr>
            <a:r>
              <a:t/>
            </a:r>
            <a:endParaRPr b="1" sz="2000"/>
          </a:p>
          <a:p>
            <a:pPr indent="0" lvl="0" marL="0" rtl="0" algn="ctr">
              <a:lnSpc>
                <a:spcPct val="95000"/>
              </a:lnSpc>
              <a:spcBef>
                <a:spcPts val="0"/>
              </a:spcBef>
              <a:spcAft>
                <a:spcPts val="0"/>
              </a:spcAft>
              <a:buClr>
                <a:srgbClr val="32506E"/>
              </a:buClr>
              <a:buSzPts val="2000"/>
              <a:buNone/>
            </a:pPr>
            <a:r>
              <a:rPr b="1" lang="en-GB" sz="2000"/>
              <a:t>Replace _ _ by the correct value</a:t>
            </a:r>
            <a:endParaRPr/>
          </a:p>
        </p:txBody>
      </p:sp>
      <p:sp>
        <p:nvSpPr>
          <p:cNvPr id="668" name="Google Shape;668;p49"/>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Using scripts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Using scripts</a:t>
            </a:r>
            <a:endParaRPr/>
          </a:p>
        </p:txBody>
      </p:sp>
      <p:sp>
        <p:nvSpPr>
          <p:cNvPr id="675" name="Google Shape;675;p50"/>
          <p:cNvSpPr txBox="1"/>
          <p:nvPr>
            <p:ph idx="1" type="subTitle"/>
          </p:nvPr>
        </p:nvSpPr>
        <p:spPr>
          <a:xfrm>
            <a:off x="1143000" y="2448000"/>
            <a:ext cx="68580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Move to exercise 2.</a:t>
            </a:r>
            <a:endParaRPr/>
          </a:p>
          <a:p>
            <a:pPr indent="0" lvl="0" marL="0" rtl="0" algn="ctr">
              <a:lnSpc>
                <a:spcPct val="95000"/>
              </a:lnSpc>
              <a:spcBef>
                <a:spcPts val="0"/>
              </a:spcBef>
              <a:spcAft>
                <a:spcPts val="0"/>
              </a:spcAft>
              <a:buClr>
                <a:srgbClr val="32506E"/>
              </a:buClr>
              <a:buSzPts val="2400"/>
              <a:buNone/>
            </a:pPr>
            <a:r>
              <a:t/>
            </a:r>
            <a:endParaRPr/>
          </a:p>
          <a:p>
            <a:pPr indent="0" lvl="0" marL="0" rtl="0" algn="ctr">
              <a:lnSpc>
                <a:spcPct val="95000"/>
              </a:lnSpc>
              <a:spcBef>
                <a:spcPts val="0"/>
              </a:spcBef>
              <a:spcAft>
                <a:spcPts val="0"/>
              </a:spcAft>
              <a:buClr>
                <a:srgbClr val="32506E"/>
              </a:buClr>
              <a:buSzPts val="2400"/>
              <a:buNone/>
            </a:pPr>
            <a:r>
              <a:rPr lang="en-GB"/>
              <a:t>Using the same operators than in exercise 1 use different steps to change the value of </a:t>
            </a:r>
            <a:r>
              <a:rPr b="1" lang="en-GB"/>
              <a:t>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1"/>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Using scripts</a:t>
            </a:r>
            <a:endParaRPr/>
          </a:p>
        </p:txBody>
      </p:sp>
      <p:sp>
        <p:nvSpPr>
          <p:cNvPr id="682" name="Google Shape;682;p51"/>
          <p:cNvSpPr txBox="1"/>
          <p:nvPr>
            <p:ph idx="1" type="subTitle"/>
          </p:nvPr>
        </p:nvSpPr>
        <p:spPr>
          <a:xfrm>
            <a:off x="1143000" y="2448000"/>
            <a:ext cx="68580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Now change the first value of </a:t>
            </a:r>
            <a:r>
              <a:rPr b="1" lang="en-GB"/>
              <a:t>a</a:t>
            </a:r>
            <a:endParaRPr/>
          </a:p>
          <a:p>
            <a:pPr indent="0" lvl="0" marL="0" rtl="0" algn="ctr">
              <a:lnSpc>
                <a:spcPct val="95000"/>
              </a:lnSpc>
              <a:spcBef>
                <a:spcPts val="0"/>
              </a:spcBef>
              <a:spcAft>
                <a:spcPts val="0"/>
              </a:spcAft>
              <a:buClr>
                <a:srgbClr val="32506E"/>
              </a:buClr>
              <a:buSzPts val="2400"/>
              <a:buNone/>
            </a:pPr>
            <a:r>
              <a:rPr lang="en-GB"/>
              <a:t>Rerun that part of the code.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5a68c5dc4f_0_141"/>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Contact Information</a:t>
            </a:r>
            <a:endParaRPr/>
          </a:p>
        </p:txBody>
      </p:sp>
      <p:sp>
        <p:nvSpPr>
          <p:cNvPr id="200" name="Google Shape;200;g15a68c5dc4f_0_141"/>
          <p:cNvSpPr/>
          <p:nvPr>
            <p:ph idx="2" type="pic"/>
          </p:nvPr>
        </p:nvSpPr>
        <p:spPr>
          <a:xfrm>
            <a:off x="180000" y="1334950"/>
            <a:ext cx="4302000" cy="5346000"/>
          </a:xfrm>
          <a:prstGeom prst="rect">
            <a:avLst/>
          </a:prstGeom>
        </p:spPr>
      </p:sp>
      <p:sp>
        <p:nvSpPr>
          <p:cNvPr id="201" name="Google Shape;201;g15a68c5dc4f_0_141"/>
          <p:cNvSpPr txBox="1"/>
          <p:nvPr>
            <p:ph idx="1" type="body"/>
          </p:nvPr>
        </p:nvSpPr>
        <p:spPr>
          <a:xfrm>
            <a:off x="4981575" y="1661024"/>
            <a:ext cx="3714900" cy="37239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GB" sz="1900"/>
              <a:t>•David Eggleton</a:t>
            </a:r>
            <a:endParaRPr sz="1900"/>
          </a:p>
          <a:p>
            <a:pPr indent="0" lvl="0" marL="0" rtl="0" algn="l">
              <a:lnSpc>
                <a:spcPct val="115000"/>
              </a:lnSpc>
              <a:spcBef>
                <a:spcPts val="0"/>
              </a:spcBef>
              <a:spcAft>
                <a:spcPts val="0"/>
              </a:spcAft>
              <a:buClr>
                <a:schemeClr val="dk1"/>
              </a:buClr>
              <a:buSzPts val="1100"/>
              <a:buFont typeface="Arial"/>
              <a:buNone/>
            </a:pPr>
            <a:r>
              <a:rPr lang="en-GB" sz="1900"/>
              <a:t>•PhD in Technology and Innovation Management (Sussex)</a:t>
            </a:r>
            <a:endParaRPr sz="1900"/>
          </a:p>
          <a:p>
            <a:pPr indent="0" lvl="0" marL="0" rtl="0" algn="l">
              <a:lnSpc>
                <a:spcPct val="115000"/>
              </a:lnSpc>
              <a:spcBef>
                <a:spcPts val="0"/>
              </a:spcBef>
              <a:spcAft>
                <a:spcPts val="0"/>
              </a:spcAft>
              <a:buClr>
                <a:schemeClr val="dk1"/>
              </a:buClr>
              <a:buSzPts val="1100"/>
              <a:buFont typeface="Arial"/>
              <a:buNone/>
            </a:pPr>
            <a:r>
              <a:rPr lang="en-GB" sz="1900"/>
              <a:t>•MSc Physics (Sussex)</a:t>
            </a:r>
            <a:endParaRPr sz="1900"/>
          </a:p>
          <a:p>
            <a:pPr indent="0" lvl="0" marL="0" rtl="0" algn="l">
              <a:lnSpc>
                <a:spcPct val="115000"/>
              </a:lnSpc>
              <a:spcBef>
                <a:spcPts val="0"/>
              </a:spcBef>
              <a:spcAft>
                <a:spcPts val="0"/>
              </a:spcAft>
              <a:buClr>
                <a:schemeClr val="dk1"/>
              </a:buClr>
              <a:buSzPts val="1100"/>
              <a:buFont typeface="Arial"/>
              <a:buNone/>
            </a:pPr>
            <a:r>
              <a:rPr lang="en-GB" sz="1900"/>
              <a:t>•BSc Physics with Management (KCL)</a:t>
            </a:r>
            <a:endParaRPr sz="1900"/>
          </a:p>
          <a:p>
            <a:pPr indent="0" lvl="0" marL="0" rtl="0" algn="l">
              <a:lnSpc>
                <a:spcPct val="115000"/>
              </a:lnSpc>
              <a:spcBef>
                <a:spcPts val="0"/>
              </a:spcBef>
              <a:spcAft>
                <a:spcPts val="0"/>
              </a:spcAft>
              <a:buClr>
                <a:schemeClr val="dk1"/>
              </a:buClr>
              <a:buSzPts val="1100"/>
              <a:buFont typeface="Arial"/>
              <a:buNone/>
            </a:pPr>
            <a:r>
              <a:rPr lang="en-GB" sz="1900"/>
              <a:t>•Email: d.eggleton@sussex.ac.uk</a:t>
            </a:r>
            <a:endParaRPr sz="1900"/>
          </a:p>
          <a:p>
            <a:pPr indent="0" lvl="0" marL="0" rtl="0" algn="ctr">
              <a:spcBef>
                <a:spcPts val="0"/>
              </a:spcBef>
              <a:spcAft>
                <a:spcPts val="0"/>
              </a:spcAft>
              <a:buNone/>
            </a:pPr>
            <a:r>
              <a:t/>
            </a:r>
            <a:endParaRPr/>
          </a:p>
        </p:txBody>
      </p:sp>
      <p:pic>
        <p:nvPicPr>
          <p:cNvPr id="202" name="Google Shape;202;g15a68c5dc4f_0_141"/>
          <p:cNvPicPr preferRelativeResize="0"/>
          <p:nvPr/>
        </p:nvPicPr>
        <p:blipFill>
          <a:blip r:embed="rId3">
            <a:alphaModFix/>
          </a:blip>
          <a:stretch>
            <a:fillRect/>
          </a:stretch>
        </p:blipFill>
        <p:spPr>
          <a:xfrm>
            <a:off x="860350" y="1988100"/>
            <a:ext cx="3053175" cy="3604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2"/>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Generic view of RStudio</a:t>
            </a:r>
            <a:endParaRPr/>
          </a:p>
        </p:txBody>
      </p:sp>
      <p:pic>
        <p:nvPicPr>
          <p:cNvPr id="689" name="Google Shape;689;p52"/>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690" name="Google Shape;690;p52"/>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691" name="Google Shape;691;p52"/>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692" name="Google Shape;692;p52"/>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
        <p:nvSpPr>
          <p:cNvPr id="693" name="Google Shape;693;p52"/>
          <p:cNvSpPr txBox="1"/>
          <p:nvPr/>
        </p:nvSpPr>
        <p:spPr>
          <a:xfrm>
            <a:off x="2835666" y="3548596"/>
            <a:ext cx="3986373" cy="963757"/>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3200">
                <a:solidFill>
                  <a:schemeClr val="dk2"/>
                </a:solidFill>
                <a:latin typeface="Arial"/>
                <a:ea typeface="Arial"/>
                <a:cs typeface="Arial"/>
                <a:sym typeface="Arial"/>
              </a:rPr>
              <a:t>Looking at variables in the environment</a:t>
            </a:r>
            <a:endParaRPr/>
          </a:p>
        </p:txBody>
      </p:sp>
      <p:sp>
        <p:nvSpPr>
          <p:cNvPr id="694" name="Google Shape;694;p52"/>
          <p:cNvSpPr txBox="1"/>
          <p:nvPr/>
        </p:nvSpPr>
        <p:spPr>
          <a:xfrm>
            <a:off x="2340794" y="4949010"/>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1</a:t>
            </a:r>
            <a:endParaRPr/>
          </a:p>
        </p:txBody>
      </p:sp>
      <p:sp>
        <p:nvSpPr>
          <p:cNvPr id="695" name="Google Shape;695;p52"/>
          <p:cNvSpPr txBox="1"/>
          <p:nvPr/>
        </p:nvSpPr>
        <p:spPr>
          <a:xfrm>
            <a:off x="2442716" y="2190404"/>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2</a:t>
            </a:r>
            <a:endParaRPr/>
          </a:p>
        </p:txBody>
      </p:sp>
      <p:sp>
        <p:nvSpPr>
          <p:cNvPr id="696" name="Google Shape;696;p52"/>
          <p:cNvSpPr txBox="1"/>
          <p:nvPr/>
        </p:nvSpPr>
        <p:spPr>
          <a:xfrm>
            <a:off x="6655941" y="2043458"/>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3</a:t>
            </a:r>
            <a:endParaRPr/>
          </a:p>
        </p:txBody>
      </p:sp>
      <p:sp>
        <p:nvSpPr>
          <p:cNvPr id="697" name="Google Shape;697;p52"/>
          <p:cNvSpPr txBox="1"/>
          <p:nvPr/>
        </p:nvSpPr>
        <p:spPr>
          <a:xfrm>
            <a:off x="6872520" y="4544332"/>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a:t>
            </a:r>
            <a:endParaRPr/>
          </a:p>
        </p:txBody>
      </p:sp>
      <p:cxnSp>
        <p:nvCxnSpPr>
          <p:cNvPr id="698" name="Google Shape;698;p52"/>
          <p:cNvCxnSpPr/>
          <p:nvPr/>
        </p:nvCxnSpPr>
        <p:spPr>
          <a:xfrm flipH="1" rot="10800000">
            <a:off x="5226441" y="2787609"/>
            <a:ext cx="1387013" cy="801390"/>
          </a:xfrm>
          <a:prstGeom prst="straightConnector1">
            <a:avLst/>
          </a:prstGeom>
          <a:noFill/>
          <a:ln cap="flat" cmpd="sng" w="38100">
            <a:solidFill>
              <a:srgbClr val="32506E"/>
            </a:solidFill>
            <a:prstDash val="solid"/>
            <a:miter lim="800000"/>
            <a:headEnd len="sm" w="sm"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3"/>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Exploring datasets</a:t>
            </a:r>
            <a:endParaRPr/>
          </a:p>
        </p:txBody>
      </p:sp>
      <p:sp>
        <p:nvSpPr>
          <p:cNvPr id="705" name="Google Shape;705;p53"/>
          <p:cNvSpPr txBox="1"/>
          <p:nvPr>
            <p:ph idx="1" type="subTitle"/>
          </p:nvPr>
        </p:nvSpPr>
        <p:spPr>
          <a:xfrm>
            <a:off x="1143000" y="2267995"/>
            <a:ext cx="68580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Move to exercise 3.</a:t>
            </a:r>
            <a:endParaRPr/>
          </a:p>
          <a:p>
            <a:pPr indent="0" lvl="0" marL="0" rtl="0" algn="ctr">
              <a:lnSpc>
                <a:spcPct val="95000"/>
              </a:lnSpc>
              <a:spcBef>
                <a:spcPts val="0"/>
              </a:spcBef>
              <a:spcAft>
                <a:spcPts val="0"/>
              </a:spcAft>
              <a:buClr>
                <a:srgbClr val="32506E"/>
              </a:buClr>
              <a:buSzPts val="2400"/>
              <a:buNone/>
            </a:pPr>
            <a:r>
              <a:rPr lang="en-GB"/>
              <a:t>We are going to explore a dataset.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4"/>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Using scripts</a:t>
            </a:r>
            <a:endParaRPr/>
          </a:p>
        </p:txBody>
      </p:sp>
      <p:sp>
        <p:nvSpPr>
          <p:cNvPr id="712" name="Google Shape;712;p54"/>
          <p:cNvSpPr txBox="1"/>
          <p:nvPr>
            <p:ph idx="1" type="subTitle"/>
          </p:nvPr>
        </p:nvSpPr>
        <p:spPr>
          <a:xfrm>
            <a:off x="1143000" y="1813295"/>
            <a:ext cx="68580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What is the size of the dataset?</a:t>
            </a:r>
            <a:endParaRPr/>
          </a:p>
          <a:p>
            <a:pPr indent="0" lvl="0" marL="0" rtl="0" algn="ctr">
              <a:lnSpc>
                <a:spcPct val="95000"/>
              </a:lnSpc>
              <a:spcBef>
                <a:spcPts val="0"/>
              </a:spcBef>
              <a:spcAft>
                <a:spcPts val="0"/>
              </a:spcAft>
              <a:buClr>
                <a:srgbClr val="32506E"/>
              </a:buClr>
              <a:buSzPts val="2400"/>
              <a:buNone/>
            </a:pPr>
            <a:r>
              <a:rPr lang="en-GB"/>
              <a:t>What are the main variables of the dataset?</a:t>
            </a:r>
            <a:endParaRPr/>
          </a:p>
        </p:txBody>
      </p:sp>
      <p:pic>
        <p:nvPicPr>
          <p:cNvPr id="713" name="Google Shape;713;p54"/>
          <p:cNvPicPr preferRelativeResize="0"/>
          <p:nvPr/>
        </p:nvPicPr>
        <p:blipFill rotWithShape="1">
          <a:blip r:embed="rId3">
            <a:alphaModFix/>
          </a:blip>
          <a:srcRect b="0" l="0" r="0" t="0"/>
          <a:stretch/>
        </p:blipFill>
        <p:spPr>
          <a:xfrm>
            <a:off x="2442210" y="3618285"/>
            <a:ext cx="4259580" cy="1561846"/>
          </a:xfrm>
          <a:prstGeom prst="rect">
            <a:avLst/>
          </a:prstGeom>
          <a:noFill/>
          <a:ln>
            <a:noFill/>
          </a:ln>
        </p:spPr>
      </p:pic>
      <p:pic>
        <p:nvPicPr>
          <p:cNvPr id="714" name="Google Shape;714;p54"/>
          <p:cNvPicPr preferRelativeResize="0"/>
          <p:nvPr/>
        </p:nvPicPr>
        <p:blipFill rotWithShape="1">
          <a:blip r:embed="rId4">
            <a:alphaModFix/>
          </a:blip>
          <a:srcRect b="0" l="0" r="0" t="0"/>
          <a:stretch/>
        </p:blipFill>
        <p:spPr>
          <a:xfrm>
            <a:off x="2945802" y="3367380"/>
            <a:ext cx="3252395" cy="46075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5"/>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View of RStudio</a:t>
            </a:r>
            <a:endParaRPr/>
          </a:p>
        </p:txBody>
      </p:sp>
      <p:pic>
        <p:nvPicPr>
          <p:cNvPr id="721" name="Google Shape;721;p55"/>
          <p:cNvPicPr preferRelativeResize="0"/>
          <p:nvPr/>
        </p:nvPicPr>
        <p:blipFill rotWithShape="1">
          <a:blip r:embed="rId3">
            <a:alphaModFix/>
          </a:blip>
          <a:srcRect b="0" l="0" r="0" t="0"/>
          <a:stretch/>
        </p:blipFill>
        <p:spPr>
          <a:xfrm>
            <a:off x="263776" y="1352495"/>
            <a:ext cx="8616448" cy="4842821"/>
          </a:xfrm>
          <a:prstGeom prst="rect">
            <a:avLst/>
          </a:prstGeom>
          <a:noFill/>
          <a:ln>
            <a:noFill/>
          </a:ln>
        </p:spPr>
      </p:pic>
      <p:cxnSp>
        <p:nvCxnSpPr>
          <p:cNvPr id="722" name="Google Shape;722;p55"/>
          <p:cNvCxnSpPr/>
          <p:nvPr/>
        </p:nvCxnSpPr>
        <p:spPr>
          <a:xfrm>
            <a:off x="5157627" y="1232899"/>
            <a:ext cx="0" cy="5363110"/>
          </a:xfrm>
          <a:prstGeom prst="straightConnector1">
            <a:avLst/>
          </a:prstGeom>
          <a:noFill/>
          <a:ln cap="flat" cmpd="sng" w="38100">
            <a:solidFill>
              <a:schemeClr val="accent2"/>
            </a:solidFill>
            <a:prstDash val="solid"/>
            <a:miter lim="800000"/>
            <a:headEnd len="sm" w="sm" type="none"/>
            <a:tailEnd len="sm" w="sm" type="none"/>
          </a:ln>
        </p:spPr>
      </p:cxnSp>
      <p:cxnSp>
        <p:nvCxnSpPr>
          <p:cNvPr id="723" name="Google Shape;723;p55"/>
          <p:cNvCxnSpPr/>
          <p:nvPr/>
        </p:nvCxnSpPr>
        <p:spPr>
          <a:xfrm>
            <a:off x="92467" y="4243227"/>
            <a:ext cx="5065160" cy="0"/>
          </a:xfrm>
          <a:prstGeom prst="straightConnector1">
            <a:avLst/>
          </a:prstGeom>
          <a:noFill/>
          <a:ln cap="flat" cmpd="sng" w="38100">
            <a:solidFill>
              <a:schemeClr val="accent2"/>
            </a:solidFill>
            <a:prstDash val="solid"/>
            <a:miter lim="800000"/>
            <a:headEnd len="sm" w="sm" type="none"/>
            <a:tailEnd len="sm" w="sm" type="none"/>
          </a:ln>
        </p:spPr>
      </p:cxnSp>
      <p:cxnSp>
        <p:nvCxnSpPr>
          <p:cNvPr id="724" name="Google Shape;724;p55"/>
          <p:cNvCxnSpPr/>
          <p:nvPr/>
        </p:nvCxnSpPr>
        <p:spPr>
          <a:xfrm>
            <a:off x="5157627" y="3429000"/>
            <a:ext cx="3986373" cy="0"/>
          </a:xfrm>
          <a:prstGeom prst="straightConnector1">
            <a:avLst/>
          </a:prstGeom>
          <a:noFill/>
          <a:ln cap="flat" cmpd="sng" w="38100">
            <a:solidFill>
              <a:schemeClr val="accent2"/>
            </a:solidFill>
            <a:prstDash val="solid"/>
            <a:miter lim="800000"/>
            <a:headEnd len="sm" w="sm" type="none"/>
            <a:tailEnd len="sm" w="sm" type="none"/>
          </a:ln>
        </p:spPr>
      </p:cxnSp>
      <p:sp>
        <p:nvSpPr>
          <p:cNvPr id="725" name="Google Shape;725;p55"/>
          <p:cNvSpPr txBox="1"/>
          <p:nvPr/>
        </p:nvSpPr>
        <p:spPr>
          <a:xfrm>
            <a:off x="1171254" y="3336980"/>
            <a:ext cx="3986373" cy="963757"/>
          </a:xfrm>
          <a:prstGeom prst="rect">
            <a:avLst/>
          </a:prstGeom>
          <a:solidFill>
            <a:schemeClr val="lt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3200">
                <a:solidFill>
                  <a:schemeClr val="dk2"/>
                </a:solidFill>
                <a:latin typeface="Arial"/>
                <a:ea typeface="Arial"/>
                <a:cs typeface="Arial"/>
                <a:sym typeface="Arial"/>
              </a:rPr>
              <a:t>Files, Plots, Packages and Help.</a:t>
            </a:r>
            <a:endParaRPr/>
          </a:p>
        </p:txBody>
      </p:sp>
      <p:sp>
        <p:nvSpPr>
          <p:cNvPr id="726" name="Google Shape;726;p55"/>
          <p:cNvSpPr txBox="1"/>
          <p:nvPr/>
        </p:nvSpPr>
        <p:spPr>
          <a:xfrm>
            <a:off x="2340794" y="4949010"/>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1</a:t>
            </a:r>
            <a:endParaRPr/>
          </a:p>
        </p:txBody>
      </p:sp>
      <p:sp>
        <p:nvSpPr>
          <p:cNvPr id="727" name="Google Shape;727;p55"/>
          <p:cNvSpPr txBox="1"/>
          <p:nvPr/>
        </p:nvSpPr>
        <p:spPr>
          <a:xfrm>
            <a:off x="2442716" y="2190404"/>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2</a:t>
            </a:r>
            <a:endParaRPr/>
          </a:p>
        </p:txBody>
      </p:sp>
      <p:sp>
        <p:nvSpPr>
          <p:cNvPr id="728" name="Google Shape;728;p55"/>
          <p:cNvSpPr txBox="1"/>
          <p:nvPr/>
        </p:nvSpPr>
        <p:spPr>
          <a:xfrm>
            <a:off x="6655941" y="2043458"/>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3</a:t>
            </a:r>
            <a:endParaRPr/>
          </a:p>
        </p:txBody>
      </p:sp>
      <p:sp>
        <p:nvSpPr>
          <p:cNvPr id="729" name="Google Shape;729;p55"/>
          <p:cNvSpPr txBox="1"/>
          <p:nvPr/>
        </p:nvSpPr>
        <p:spPr>
          <a:xfrm>
            <a:off x="6872520" y="4544332"/>
            <a:ext cx="494872" cy="848738"/>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GB" sz="5400">
                <a:solidFill>
                  <a:schemeClr val="dk2"/>
                </a:solidFill>
                <a:latin typeface="Arial"/>
                <a:ea typeface="Arial"/>
                <a:cs typeface="Arial"/>
                <a:sym typeface="Arial"/>
              </a:rPr>
              <a:t>4</a:t>
            </a:r>
            <a:endParaRPr/>
          </a:p>
        </p:txBody>
      </p:sp>
      <p:cxnSp>
        <p:nvCxnSpPr>
          <p:cNvPr id="730" name="Google Shape;730;p55"/>
          <p:cNvCxnSpPr/>
          <p:nvPr/>
        </p:nvCxnSpPr>
        <p:spPr>
          <a:xfrm>
            <a:off x="5226441" y="4359234"/>
            <a:ext cx="1387013" cy="801390"/>
          </a:xfrm>
          <a:prstGeom prst="straightConnector1">
            <a:avLst/>
          </a:prstGeom>
          <a:noFill/>
          <a:ln cap="flat" cmpd="sng" w="38100">
            <a:solidFill>
              <a:srgbClr val="32506E"/>
            </a:solidFill>
            <a:prstDash val="solid"/>
            <a:miter lim="800000"/>
            <a:headEnd len="sm" w="sm"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6"/>
          <p:cNvSpPr txBox="1"/>
          <p:nvPr>
            <p:ph type="ctrTitle"/>
          </p:nvPr>
        </p:nvSpPr>
        <p:spPr>
          <a:xfrm>
            <a:off x="360000" y="418134"/>
            <a:ext cx="8424000" cy="70949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800"/>
              <a:buFont typeface="Georgia"/>
              <a:buNone/>
            </a:pPr>
            <a:r>
              <a:rPr lang="en-GB"/>
              <a:t>Installing packages</a:t>
            </a:r>
            <a:endParaRPr/>
          </a:p>
        </p:txBody>
      </p:sp>
      <p:sp>
        <p:nvSpPr>
          <p:cNvPr id="737" name="Google Shape;737;p56"/>
          <p:cNvSpPr txBox="1"/>
          <p:nvPr>
            <p:ph idx="1" type="subTitle"/>
          </p:nvPr>
        </p:nvSpPr>
        <p:spPr>
          <a:xfrm>
            <a:off x="1143000" y="2448000"/>
            <a:ext cx="6858000" cy="23400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Clr>
                <a:srgbClr val="32506E"/>
              </a:buClr>
              <a:buSzPts val="2400"/>
              <a:buNone/>
            </a:pPr>
            <a:r>
              <a:rPr lang="en-GB"/>
              <a:t>Move to exercise 4 to install packages.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3f522baf2d_0_0"/>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Today’s Agenda and LOs</a:t>
            </a:r>
            <a:endParaRPr/>
          </a:p>
        </p:txBody>
      </p:sp>
      <p:sp>
        <p:nvSpPr>
          <p:cNvPr id="744" name="Google Shape;744;g13f522baf2d_0_0"/>
          <p:cNvSpPr txBox="1"/>
          <p:nvPr>
            <p:ph idx="1" type="subTitle"/>
          </p:nvPr>
        </p:nvSpPr>
        <p:spPr>
          <a:xfrm>
            <a:off x="360000" y="2456300"/>
            <a:ext cx="3169200" cy="23400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GB"/>
              <a:t>Who are you?</a:t>
            </a:r>
            <a:endParaRPr/>
          </a:p>
          <a:p>
            <a:pPr indent="-381000" lvl="0" marL="457200" rtl="0" algn="l">
              <a:spcBef>
                <a:spcPts val="0"/>
              </a:spcBef>
              <a:spcAft>
                <a:spcPts val="0"/>
              </a:spcAft>
              <a:buSzPts val="2400"/>
              <a:buChar char="●"/>
            </a:pPr>
            <a:r>
              <a:rPr lang="en-GB"/>
              <a:t>What are we doing?</a:t>
            </a:r>
            <a:endParaRPr/>
          </a:p>
          <a:p>
            <a:pPr indent="-381000" lvl="0" marL="457200" rtl="0" algn="l">
              <a:spcBef>
                <a:spcPts val="0"/>
              </a:spcBef>
              <a:spcAft>
                <a:spcPts val="0"/>
              </a:spcAft>
              <a:buSzPts val="2400"/>
              <a:buChar char="●"/>
            </a:pPr>
            <a:r>
              <a:rPr lang="en-GB"/>
              <a:t>How are we going to do this?</a:t>
            </a:r>
            <a:endParaRPr/>
          </a:p>
          <a:p>
            <a:pPr indent="-381000" lvl="0" marL="457200" rtl="0" algn="l">
              <a:spcBef>
                <a:spcPts val="0"/>
              </a:spcBef>
              <a:spcAft>
                <a:spcPts val="0"/>
              </a:spcAft>
              <a:buSzPts val="2400"/>
              <a:buChar char="●"/>
            </a:pPr>
            <a:r>
              <a:rPr lang="en-GB"/>
              <a:t>What’s going to be on the test?</a:t>
            </a:r>
            <a:endParaRPr/>
          </a:p>
          <a:p>
            <a:pPr indent="-381000" lvl="0" marL="457200" rtl="0" algn="l">
              <a:spcBef>
                <a:spcPts val="0"/>
              </a:spcBef>
              <a:spcAft>
                <a:spcPts val="0"/>
              </a:spcAft>
              <a:buSzPts val="2400"/>
              <a:buChar char="●"/>
            </a:pPr>
            <a:r>
              <a:rPr lang="en-GB"/>
              <a:t>Playtime!</a:t>
            </a:r>
            <a:endParaRPr/>
          </a:p>
        </p:txBody>
      </p:sp>
      <p:sp>
        <p:nvSpPr>
          <p:cNvPr id="745" name="Google Shape;745;g13f522baf2d_0_0"/>
          <p:cNvSpPr txBox="1"/>
          <p:nvPr>
            <p:ph idx="1" type="subTitle"/>
          </p:nvPr>
        </p:nvSpPr>
        <p:spPr>
          <a:xfrm>
            <a:off x="4237525" y="2517475"/>
            <a:ext cx="4635600" cy="2340000"/>
          </a:xfrm>
          <a:prstGeom prst="rect">
            <a:avLst/>
          </a:prstGeom>
        </p:spPr>
        <p:txBody>
          <a:bodyPr anchorCtr="0" anchor="ctr" bIns="0" lIns="0" spcFirstLastPara="1" rIns="0" wrap="square" tIns="0">
            <a:noAutofit/>
          </a:bodyPr>
          <a:lstStyle/>
          <a:p>
            <a:pPr indent="-381000" lvl="0" marL="457200" rtl="0" algn="l">
              <a:spcBef>
                <a:spcPts val="0"/>
              </a:spcBef>
              <a:spcAft>
                <a:spcPts val="0"/>
              </a:spcAft>
              <a:buSzPts val="2400"/>
              <a:buChar char="●"/>
            </a:pPr>
            <a:r>
              <a:rPr lang="en-GB"/>
              <a:t>Know who your module teachers</a:t>
            </a:r>
            <a:endParaRPr/>
          </a:p>
          <a:p>
            <a:pPr indent="-381000" lvl="0" marL="457200" rtl="0" algn="l">
              <a:spcBef>
                <a:spcPts val="0"/>
              </a:spcBef>
              <a:spcAft>
                <a:spcPts val="0"/>
              </a:spcAft>
              <a:buSzPts val="2400"/>
              <a:buChar char="●"/>
            </a:pPr>
            <a:r>
              <a:rPr lang="en-GB"/>
              <a:t>Understand the module scope</a:t>
            </a:r>
            <a:endParaRPr/>
          </a:p>
          <a:p>
            <a:pPr indent="-381000" lvl="0" marL="457200" rtl="0" algn="l">
              <a:spcBef>
                <a:spcPts val="0"/>
              </a:spcBef>
              <a:spcAft>
                <a:spcPts val="0"/>
              </a:spcAft>
              <a:buSzPts val="2400"/>
              <a:buChar char="●"/>
            </a:pPr>
            <a:r>
              <a:rPr lang="en-GB"/>
              <a:t>Have a basic understanding of R, Python, and RStudio/VScode</a:t>
            </a:r>
            <a:endParaRPr/>
          </a:p>
          <a:p>
            <a:pPr indent="-381000" lvl="0" marL="457200" rtl="0" algn="l">
              <a:spcBef>
                <a:spcPts val="0"/>
              </a:spcBef>
              <a:spcAft>
                <a:spcPts val="0"/>
              </a:spcAft>
              <a:buSzPts val="2400"/>
              <a:buChar char="●"/>
            </a:pPr>
            <a:r>
              <a:rPr lang="en-GB"/>
              <a:t>Have a basic insight of the assessment instruments for this module</a:t>
            </a:r>
            <a:endParaRPr/>
          </a:p>
          <a:p>
            <a:pPr indent="-381000" lvl="0" marL="457200" rtl="0" algn="l">
              <a:spcBef>
                <a:spcPts val="0"/>
              </a:spcBef>
              <a:spcAft>
                <a:spcPts val="0"/>
              </a:spcAft>
              <a:buSzPts val="2400"/>
              <a:buChar char="●"/>
            </a:pPr>
            <a:r>
              <a:rPr lang="en-GB"/>
              <a:t>Understand the very basic functions in R/Python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7"/>
          <p:cNvSpPr txBox="1"/>
          <p:nvPr>
            <p:ph type="ctrTitle"/>
          </p:nvPr>
        </p:nvSpPr>
        <p:spPr>
          <a:xfrm>
            <a:off x="1143000" y="1003206"/>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4600"/>
              <a:buFont typeface="Georgia"/>
              <a:buNone/>
            </a:pPr>
            <a:r>
              <a:rPr lang="en-GB"/>
              <a:t>Thank you.</a:t>
            </a:r>
            <a:br>
              <a:rPr lang="en-GB"/>
            </a:br>
            <a:br>
              <a:rPr lang="en-GB"/>
            </a:br>
            <a:r>
              <a:rPr lang="en-GB" sz="3600"/>
              <a:t>Contact:</a:t>
            </a:r>
            <a:endParaRPr/>
          </a:p>
        </p:txBody>
      </p:sp>
      <p:sp>
        <p:nvSpPr>
          <p:cNvPr id="752" name="Google Shape;752;p57"/>
          <p:cNvSpPr txBox="1"/>
          <p:nvPr>
            <p:ph idx="1" type="subTitle"/>
          </p:nvPr>
        </p:nvSpPr>
        <p:spPr>
          <a:xfrm>
            <a:off x="1143000" y="3621001"/>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rPr lang="en-GB">
                <a:latin typeface="Georgia"/>
                <a:ea typeface="Georgia"/>
                <a:cs typeface="Georgia"/>
                <a:sym typeface="Georgia"/>
              </a:rPr>
              <a:t> David Eggleton</a:t>
            </a:r>
            <a:endParaRPr/>
          </a:p>
          <a:p>
            <a:pPr indent="0" lvl="0" marL="0" rtl="0" algn="ctr">
              <a:lnSpc>
                <a:spcPct val="95000"/>
              </a:lnSpc>
              <a:spcBef>
                <a:spcPts val="0"/>
              </a:spcBef>
              <a:spcAft>
                <a:spcPts val="0"/>
              </a:spcAft>
              <a:buClr>
                <a:schemeClr val="lt1"/>
              </a:buClr>
              <a:buSzPts val="2000"/>
              <a:buNone/>
            </a:pPr>
            <a:r>
              <a:rPr lang="en-GB">
                <a:latin typeface="Georgia"/>
                <a:ea typeface="Georgia"/>
                <a:cs typeface="Georgia"/>
                <a:sym typeface="Georgia"/>
              </a:rPr>
              <a:t>(d.eggleton@sussex.ac.uk)</a:t>
            </a:r>
            <a:r>
              <a:rPr lang="en-GB"/>
              <a:t> </a:t>
            </a:r>
            <a:endParaRPr/>
          </a:p>
          <a:p>
            <a:pPr indent="0" lvl="0" marL="0" rtl="0" algn="l">
              <a:lnSpc>
                <a:spcPct val="95000"/>
              </a:lnSpc>
              <a:spcBef>
                <a:spcPts val="0"/>
              </a:spcBef>
              <a:spcAft>
                <a:spcPts val="0"/>
              </a:spcAft>
              <a:buClr>
                <a:schemeClr val="lt1"/>
              </a:buClr>
              <a:buSzPts val="1100"/>
              <a:buNone/>
            </a:pPr>
            <a:r>
              <a:t/>
            </a:r>
            <a:endParaRPr sz="1100">
              <a:latin typeface="Georgia"/>
              <a:ea typeface="Georgia"/>
              <a:cs typeface="Georgia"/>
              <a:sym typeface="Georgia"/>
            </a:endParaRPr>
          </a:p>
        </p:txBody>
      </p:sp>
      <p:sp>
        <p:nvSpPr>
          <p:cNvPr id="753" name="Google Shape;753;p57"/>
          <p:cNvSpPr txBox="1"/>
          <p:nvPr/>
        </p:nvSpPr>
        <p:spPr>
          <a:xfrm>
            <a:off x="4747098" y="6264613"/>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g15a68c5dc4f_0_155"/>
          <p:cNvSpPr txBox="1"/>
          <p:nvPr>
            <p:ph type="ctrTitle"/>
          </p:nvPr>
        </p:nvSpPr>
        <p:spPr>
          <a:xfrm>
            <a:off x="360000" y="418134"/>
            <a:ext cx="8424000" cy="7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Contact Information</a:t>
            </a:r>
            <a:endParaRPr/>
          </a:p>
        </p:txBody>
      </p:sp>
      <p:sp>
        <p:nvSpPr>
          <p:cNvPr id="209" name="Google Shape;209;g15a68c5dc4f_0_155"/>
          <p:cNvSpPr/>
          <p:nvPr>
            <p:ph idx="2" type="pic"/>
          </p:nvPr>
        </p:nvSpPr>
        <p:spPr>
          <a:xfrm>
            <a:off x="180000" y="1334950"/>
            <a:ext cx="4302000" cy="5346000"/>
          </a:xfrm>
          <a:prstGeom prst="rect">
            <a:avLst/>
          </a:prstGeom>
        </p:spPr>
      </p:sp>
      <p:sp>
        <p:nvSpPr>
          <p:cNvPr id="210" name="Google Shape;210;g15a68c5dc4f_0_155"/>
          <p:cNvSpPr txBox="1"/>
          <p:nvPr>
            <p:ph idx="1" type="body"/>
          </p:nvPr>
        </p:nvSpPr>
        <p:spPr>
          <a:xfrm>
            <a:off x="4981575" y="1661024"/>
            <a:ext cx="3714900" cy="37239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GB" sz="1900"/>
              <a:t>•Yongyuan Huang</a:t>
            </a:r>
            <a:endParaRPr sz="1900"/>
          </a:p>
          <a:p>
            <a:pPr indent="0" lvl="0" marL="0" rtl="0" algn="l">
              <a:lnSpc>
                <a:spcPct val="115000"/>
              </a:lnSpc>
              <a:spcBef>
                <a:spcPts val="0"/>
              </a:spcBef>
              <a:spcAft>
                <a:spcPts val="0"/>
              </a:spcAft>
              <a:buNone/>
            </a:pPr>
            <a:r>
              <a:rPr lang="en-GB" sz="1900"/>
              <a:t>•PhD in progress (Sussex)</a:t>
            </a:r>
            <a:endParaRPr sz="1900"/>
          </a:p>
          <a:p>
            <a:pPr indent="0" lvl="0" marL="0" rtl="0" algn="l">
              <a:lnSpc>
                <a:spcPct val="115000"/>
              </a:lnSpc>
              <a:spcBef>
                <a:spcPts val="0"/>
              </a:spcBef>
              <a:spcAft>
                <a:spcPts val="0"/>
              </a:spcAft>
              <a:buNone/>
            </a:pPr>
            <a:r>
              <a:rPr lang="en-GB" sz="1900"/>
              <a:t>•Email: </a:t>
            </a:r>
            <a:r>
              <a:rPr lang="en-GB" sz="1900"/>
              <a:t>Yongyuan.Huang@sussex.ac.uk</a:t>
            </a:r>
            <a:endParaRPr sz="1900"/>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What do you expect to learn in this module?</a:t>
            </a:r>
            <a:endParaRPr/>
          </a:p>
        </p:txBody>
      </p:sp>
      <p:sp>
        <p:nvSpPr>
          <p:cNvPr id="217" name="Google Shape;217;p3"/>
          <p:cNvSpPr txBox="1"/>
          <p:nvPr>
            <p:ph idx="1" type="subTitle"/>
          </p:nvPr>
        </p:nvSpPr>
        <p:spPr>
          <a:xfrm>
            <a:off x="1143000" y="3708754"/>
            <a:ext cx="6858000" cy="1549045"/>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5a68c5dc4f_0_18"/>
          <p:cNvSpPr txBox="1"/>
          <p:nvPr>
            <p:ph type="ctrTitle"/>
          </p:nvPr>
        </p:nvSpPr>
        <p:spPr>
          <a:xfrm>
            <a:off x="1143000" y="1122363"/>
            <a:ext cx="6858000" cy="23877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5400"/>
              <a:buFont typeface="Georgia"/>
              <a:buNone/>
            </a:pPr>
            <a:r>
              <a:rPr lang="en-GB" sz="5400"/>
              <a:t>Outline of the course</a:t>
            </a:r>
            <a:endParaRPr/>
          </a:p>
        </p:txBody>
      </p:sp>
      <p:sp>
        <p:nvSpPr>
          <p:cNvPr id="224" name="Google Shape;224;g15a68c5dc4f_0_18"/>
          <p:cNvSpPr txBox="1"/>
          <p:nvPr>
            <p:ph idx="1" type="subTitle"/>
          </p:nvPr>
        </p:nvSpPr>
        <p:spPr>
          <a:xfrm>
            <a:off x="1143000" y="3708754"/>
            <a:ext cx="6858000" cy="15489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lt1"/>
              </a:buClr>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S Light Blue Theme">
  <a:themeElements>
    <a:clrScheme name="UoS">
      <a:dk1>
        <a:srgbClr val="000000"/>
      </a:dk1>
      <a:lt1>
        <a:srgbClr val="FFFFFF"/>
      </a:lt1>
      <a:dk2>
        <a:srgbClr val="1D428A"/>
      </a:dk2>
      <a:lt2>
        <a:srgbClr val="D0D3D4"/>
      </a:lt2>
      <a:accent1>
        <a:srgbClr val="00BFB3"/>
      </a:accent1>
      <a:accent2>
        <a:srgbClr val="DC582A"/>
      </a:accent2>
      <a:accent3>
        <a:srgbClr val="FFC845"/>
      </a:accent3>
      <a:accent4>
        <a:srgbClr val="7DA1C4"/>
      </a:accent4>
      <a:accent5>
        <a:srgbClr val="5D3754"/>
      </a:accent5>
      <a:accent6>
        <a:srgbClr val="BE84A3"/>
      </a:accent6>
      <a:hlink>
        <a:srgbClr val="1D428A"/>
      </a:hlink>
      <a:folHlink>
        <a:srgbClr val="1D4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2019-04-08T15:20:58Z</dcterms:created>
  <dc:creator>Frederique Bone</dc:creator>
</cp:coreProperties>
</file>